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11"/>
  </p:notesMasterIdLst>
  <p:sldIdLst>
    <p:sldId id="256" r:id="rId3"/>
    <p:sldId id="257" r:id="rId4"/>
    <p:sldId id="258" r:id="rId5"/>
    <p:sldId id="259" r:id="rId6"/>
    <p:sldId id="260" r:id="rId7"/>
    <p:sldId id="261" r:id="rId8"/>
    <p:sldId id="262" r:id="rId9"/>
    <p:sldId id="263" r:id="rId10"/>
  </p:sldIdLst>
  <p:sldSz cx="9144000" cy="5143500" type="screen16x9"/>
  <p:notesSz cx="6858000" cy="9144000"/>
  <p:embeddedFontLst>
    <p:embeddedFont>
      <p:font typeface="Dosis" pitchFamily="2" charset="0"/>
      <p:regular r:id="rId12"/>
      <p:bold r:id="rId13"/>
    </p:embeddedFont>
    <p:embeddedFont>
      <p:font typeface="Roboto" panose="02000000000000000000" pitchFamily="2" charset="0"/>
      <p:regular r:id="rId14"/>
      <p:bold r:id="rId15"/>
      <p:italic r:id="rId16"/>
      <p:boldItalic r:id="rId1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1008" y="393"/>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font" Target="fonts/font2.fntdata"/><Relationship Id="rId18" Type="http://schemas.openxmlformats.org/officeDocument/2006/relationships/presProps" Target="presProps.xml"/><Relationship Id="rId3" Type="http://schemas.openxmlformats.org/officeDocument/2006/relationships/slide" Target="slides/slide1.xml"/><Relationship Id="rId21" Type="http://schemas.openxmlformats.org/officeDocument/2006/relationships/tableStyles" Target="tableStyles.xml"/><Relationship Id="rId7" Type="http://schemas.openxmlformats.org/officeDocument/2006/relationships/slide" Target="slides/slide5.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Master" Target="slideMasters/slideMaster2.xml"/><Relationship Id="rId16" Type="http://schemas.openxmlformats.org/officeDocument/2006/relationships/font" Target="fonts/font5.fntdata"/><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font" Target="fonts/font4.fntdata"/><Relationship Id="rId10" Type="http://schemas.openxmlformats.org/officeDocument/2006/relationships/slide" Target="slides/slide8.xml"/><Relationship Id="rId19" Type="http://schemas.openxmlformats.org/officeDocument/2006/relationships/viewProps" Target="view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font" Target="fonts/font3.fntdata"/></Relationships>
</file>

<file path=ppt/media/image1.png>
</file>

<file path=ppt/media/image2.png>
</file>

<file path=ppt/media/image3.pn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137685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811206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7289812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0741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53199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3" Type="http://schemas.openxmlformats.org/officeDocument/2006/relationships/hyperlink" Target="https://colab.research.google.com/drive/1D3-j7VNH2yBtW5rw2CvKEd5Y0UQv35oH?usp=sharing" TargetMode="External"/><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hyperlink" Target="https://colab.research.google.com/drive/1D3-j7VNH2yBtW5rw2CvKEd5Y0UQv35oH?usp=sharing" TargetMode="External"/><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hyperlink" Target="https://colab.research.google.com/drive/1D3-j7VNH2yBtW5rw2CvKEd5Y0UQv35oH?usp=sharing" TargetMode="External"/><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hyperlink" Target="https://colab.research.google.com/drive/1D3-j7VNH2yBtW5rw2CvKEd5Y0UQv35oH?usp=sharing" TargetMode="External"/><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hyperlink" Target="https://colab.research.google.com/drive/1D3-j7VNH2yBtW5rw2CvKEd5Y0UQv35oH?usp=sharing"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colab.research.google.com/drive/1D3-j7VNH2yBtW5rw2CvKEd5Y0UQv35oH?usp=sharing"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161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Investigate Business Hotel using Data Visualization</a:t>
            </a:r>
            <a:endParaRPr sz="3180">
              <a:latin typeface="Dosis"/>
              <a:ea typeface="Dosis"/>
              <a:cs typeface="Dosis"/>
              <a:sym typeface="Dosis"/>
            </a:endParaRPr>
          </a:p>
          <a:p>
            <a:pPr marL="0" lvl="0" indent="0" algn="ctr" rtl="0">
              <a:spcBef>
                <a:spcPts val="0"/>
              </a:spcBef>
              <a:spcAft>
                <a:spcPts val="0"/>
              </a:spcAft>
              <a:buSzPts val="990"/>
              <a:buNone/>
            </a:pPr>
            <a:endParaRPr sz="3180">
              <a:latin typeface="Dosis"/>
              <a:ea typeface="Dosis"/>
              <a:cs typeface="Dosis"/>
              <a:sym typeface="Dosis"/>
            </a:endParaRPr>
          </a:p>
        </p:txBody>
      </p:sp>
      <p:sp>
        <p:nvSpPr>
          <p:cNvPr id="4" name="Google Shape;100;p25">
            <a:extLst>
              <a:ext uri="{FF2B5EF4-FFF2-40B4-BE49-F238E27FC236}">
                <a16:creationId xmlns:a16="http://schemas.microsoft.com/office/drawing/2014/main" id="{66CC1A49-CECB-6A0D-6CE1-C86E1CB106B1}"/>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5" name="Google Shape;101;p25">
            <a:extLst>
              <a:ext uri="{FF2B5EF4-FFF2-40B4-BE49-F238E27FC236}">
                <a16:creationId xmlns:a16="http://schemas.microsoft.com/office/drawing/2014/main" id="{E32374F3-91F5-D5A6-1272-05F41930CCFF}"/>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6" name="Google Shape;102;p25">
            <a:extLst>
              <a:ext uri="{FF2B5EF4-FFF2-40B4-BE49-F238E27FC236}">
                <a16:creationId xmlns:a16="http://schemas.microsoft.com/office/drawing/2014/main" id="{C295C0EC-0380-334C-B8BB-FCCB4260F145}"/>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latin typeface="Roboto"/>
                <a:ea typeface="Roboto"/>
                <a:cs typeface="Roboto"/>
                <a:sym typeface="Roboto"/>
              </a:rPr>
              <a:t>Project Overview</a:t>
            </a:r>
            <a:endParaRPr sz="2220" b="1" dirty="0">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789951"/>
            <a:ext cx="8520600" cy="4305789"/>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sz="1500" dirty="0">
                <a:solidFill>
                  <a:schemeClr val="dk1"/>
                </a:solidFill>
                <a:latin typeface="Dosis"/>
                <a:ea typeface="Dosis"/>
                <a:cs typeface="Dosis"/>
                <a:sym typeface="Dosis"/>
              </a:rPr>
              <a:t>The hospitality industry encompasses businesses that provide accommodation for guests, including room reservations, meals, and other facilities. It can range from small to large enterprises, from one-star to five-star hotels. Success in this industry depends on factors such as location, service quality, and competitive pricing. The demand for comfortable and affordable accommodation makes the hotel business a viable option for entrepreneurs. It's important to understand the target market and the health of the hotel business to devise appropriate strategies and provide services and facilities tailored to their needs.</a:t>
            </a:r>
          </a:p>
          <a:p>
            <a:pPr marL="0" lvl="0" indent="0" algn="just" rtl="0">
              <a:spcBef>
                <a:spcPts val="0"/>
              </a:spcBef>
              <a:spcAft>
                <a:spcPts val="1200"/>
              </a:spcAft>
              <a:buNone/>
            </a:pPr>
            <a:endParaRPr lang="en-US" sz="1500" dirty="0">
              <a:solidFill>
                <a:schemeClr val="dk1"/>
              </a:solidFill>
              <a:latin typeface="Dosis"/>
              <a:ea typeface="Dosis"/>
              <a:cs typeface="Dosis"/>
              <a:sym typeface="Dosis"/>
            </a:endParaRPr>
          </a:p>
          <a:p>
            <a:pPr marL="0" lvl="0" indent="0" algn="just" rtl="0">
              <a:spcBef>
                <a:spcPts val="0"/>
              </a:spcBef>
              <a:spcAft>
                <a:spcPts val="1200"/>
              </a:spcAft>
              <a:buNone/>
            </a:pPr>
            <a:r>
              <a:rPr lang="en-US" sz="1500" dirty="0">
                <a:solidFill>
                  <a:schemeClr val="dk1"/>
                </a:solidFill>
                <a:latin typeface="Dosis"/>
                <a:ea typeface="Dosis"/>
                <a:cs typeface="Dosis"/>
                <a:sym typeface="Dosis"/>
              </a:rPr>
              <a:t>This project will analyze the hotel business by processing historical data to obtain information about hotel bookings, length of stay, and the time interval between booking and cancellation. In this project we will be using </a:t>
            </a:r>
            <a:r>
              <a:rPr lang="en-US" sz="1500" b="1" dirty="0">
                <a:solidFill>
                  <a:schemeClr val="dk1"/>
                </a:solidFill>
                <a:latin typeface="Dosis"/>
                <a:ea typeface="Dosis"/>
                <a:cs typeface="Dosis"/>
                <a:sym typeface="Dosis"/>
              </a:rPr>
              <a:t>Python</a:t>
            </a:r>
            <a:r>
              <a:rPr lang="en-US" sz="1500" dirty="0">
                <a:solidFill>
                  <a:schemeClr val="dk1"/>
                </a:solidFill>
                <a:latin typeface="Dosis"/>
                <a:ea typeface="Dosis"/>
                <a:cs typeface="Dosis"/>
                <a:sym typeface="Dosis"/>
              </a:rPr>
              <a:t> for main programming language with the help of several libraries such as </a:t>
            </a:r>
            <a:r>
              <a:rPr lang="en-US" sz="1500" b="1" dirty="0" err="1">
                <a:solidFill>
                  <a:schemeClr val="dk1"/>
                </a:solidFill>
                <a:latin typeface="Dosis"/>
                <a:ea typeface="Dosis"/>
                <a:cs typeface="Dosis"/>
                <a:sym typeface="Dosis"/>
              </a:rPr>
              <a:t>numpy</a:t>
            </a:r>
            <a:r>
              <a:rPr lang="en-US" sz="1500" dirty="0">
                <a:solidFill>
                  <a:schemeClr val="dk1"/>
                </a:solidFill>
                <a:latin typeface="Dosis"/>
                <a:ea typeface="Dosis"/>
                <a:cs typeface="Dosis"/>
                <a:sym typeface="Dosis"/>
              </a:rPr>
              <a:t> and </a:t>
            </a:r>
            <a:r>
              <a:rPr lang="en-US" sz="1500" b="1" dirty="0">
                <a:solidFill>
                  <a:schemeClr val="dk1"/>
                </a:solidFill>
                <a:latin typeface="Dosis"/>
                <a:ea typeface="Dosis"/>
                <a:cs typeface="Dosis"/>
                <a:sym typeface="Dosis"/>
              </a:rPr>
              <a:t>pandas</a:t>
            </a:r>
            <a:r>
              <a:rPr lang="en-US" sz="1500" dirty="0">
                <a:solidFill>
                  <a:schemeClr val="dk1"/>
                </a:solidFill>
                <a:latin typeface="Dosis"/>
                <a:ea typeface="Dosis"/>
                <a:cs typeface="Dosis"/>
                <a:sym typeface="Dosis"/>
              </a:rPr>
              <a:t> for data preprocessing while for data visualization will be done with the help of </a:t>
            </a:r>
            <a:r>
              <a:rPr lang="en-US" sz="1500" b="1" dirty="0">
                <a:solidFill>
                  <a:schemeClr val="dk1"/>
                </a:solidFill>
                <a:latin typeface="Dosis"/>
                <a:ea typeface="Dosis"/>
                <a:cs typeface="Dosis"/>
                <a:sym typeface="Dosis"/>
              </a:rPr>
              <a:t>matplotlib</a:t>
            </a:r>
            <a:r>
              <a:rPr lang="en-US" sz="1500" dirty="0">
                <a:solidFill>
                  <a:schemeClr val="dk1"/>
                </a:solidFill>
                <a:latin typeface="Dosis"/>
                <a:ea typeface="Dosis"/>
                <a:cs typeface="Dosis"/>
                <a:sym typeface="Dosis"/>
              </a:rPr>
              <a:t> and </a:t>
            </a:r>
            <a:r>
              <a:rPr lang="en-US" sz="1500" b="1" dirty="0">
                <a:solidFill>
                  <a:schemeClr val="dk1"/>
                </a:solidFill>
                <a:latin typeface="Dosis"/>
                <a:ea typeface="Dosis"/>
                <a:cs typeface="Dosis"/>
                <a:sym typeface="Dosis"/>
              </a:rPr>
              <a:t>seaborn</a:t>
            </a:r>
            <a:r>
              <a:rPr lang="en-US" sz="1500" dirty="0">
                <a:solidFill>
                  <a:schemeClr val="dk1"/>
                </a:solidFill>
                <a:latin typeface="Dosis"/>
                <a:ea typeface="Dosis"/>
                <a:cs typeface="Dosis"/>
                <a:sym typeface="Dosis"/>
              </a:rPr>
              <a:t>.</a:t>
            </a:r>
          </a:p>
          <a:p>
            <a:pPr marL="0" lvl="0" indent="0" algn="just" rtl="0">
              <a:spcBef>
                <a:spcPts val="0"/>
              </a:spcBef>
              <a:spcAft>
                <a:spcPts val="1200"/>
              </a:spcAft>
              <a:buNone/>
            </a:pPr>
            <a:endParaRPr sz="1500" dirty="0">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Description</a:t>
            </a:r>
            <a:endParaRPr b="1" dirty="0"/>
          </a:p>
        </p:txBody>
      </p:sp>
      <p:sp>
        <p:nvSpPr>
          <p:cNvPr id="115" name="Google Shape;115;p27"/>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
        <p:nvSpPr>
          <p:cNvPr id="4" name="Google Shape;108;p26">
            <a:extLst>
              <a:ext uri="{FF2B5EF4-FFF2-40B4-BE49-F238E27FC236}">
                <a16:creationId xmlns:a16="http://schemas.microsoft.com/office/drawing/2014/main" id="{DDBF5577-482A-FEDC-8B77-3911F562B61D}"/>
              </a:ext>
            </a:extLst>
          </p:cNvPr>
          <p:cNvSpPr txBox="1">
            <a:spLocks noGrp="1"/>
          </p:cNvSpPr>
          <p:nvPr>
            <p:ph type="body" idx="1"/>
          </p:nvPr>
        </p:nvSpPr>
        <p:spPr>
          <a:xfrm>
            <a:off x="311700" y="789951"/>
            <a:ext cx="8520600" cy="4305789"/>
          </a:xfrm>
          <a:prstGeom prst="rect">
            <a:avLst/>
          </a:prstGeom>
        </p:spPr>
        <p:txBody>
          <a:bodyPr spcFirstLastPara="1" wrap="square" lIns="91425" tIns="91425" rIns="91425" bIns="91425" anchor="t" anchorCtr="0">
            <a:normAutofit/>
          </a:bodyPr>
          <a:lstStyle/>
          <a:p>
            <a:pPr marL="0" lvl="0" indent="0" algn="just" rtl="0">
              <a:spcBef>
                <a:spcPts val="0"/>
              </a:spcBef>
              <a:spcAft>
                <a:spcPts val="1200"/>
              </a:spcAft>
              <a:buNone/>
            </a:pPr>
            <a:r>
              <a:rPr lang="en-US" sz="1200" b="1" dirty="0">
                <a:solidFill>
                  <a:schemeClr val="dk1"/>
                </a:solidFill>
                <a:latin typeface="Dosis"/>
                <a:ea typeface="Dosis"/>
                <a:cs typeface="Dosis"/>
                <a:sym typeface="Dosis"/>
              </a:rPr>
              <a:t>Dataset Description :</a:t>
            </a:r>
          </a:p>
          <a:p>
            <a:pPr marL="0" lvl="0" indent="0" algn="just" rtl="0">
              <a:spcBef>
                <a:spcPts val="0"/>
              </a:spcBef>
              <a:spcAft>
                <a:spcPts val="1200"/>
              </a:spcAft>
              <a:buNone/>
            </a:pPr>
            <a:r>
              <a:rPr lang="en-US" sz="1200" dirty="0">
                <a:solidFill>
                  <a:schemeClr val="dk1"/>
                </a:solidFill>
                <a:latin typeface="Dosis"/>
                <a:ea typeface="Dosis"/>
                <a:cs typeface="Dosis"/>
                <a:sym typeface="Dosis"/>
              </a:rPr>
              <a:t>This data set contains booking information for a city hotel and a resort hotel, and includes information such as when the booking was made, length of stay, the number of adults, children, and/or babies, and the number of available parking spaces, among other things. All personally identifying information has been removed from the data.</a:t>
            </a:r>
          </a:p>
          <a:p>
            <a:pPr marL="0" lvl="0" indent="0" algn="just" rtl="0">
              <a:spcBef>
                <a:spcPts val="0"/>
              </a:spcBef>
              <a:spcAft>
                <a:spcPts val="1200"/>
              </a:spcAft>
              <a:buNone/>
            </a:pPr>
            <a:r>
              <a:rPr lang="en-US" sz="1200" b="1" dirty="0">
                <a:solidFill>
                  <a:schemeClr val="dk1"/>
                </a:solidFill>
                <a:latin typeface="Dosis"/>
                <a:ea typeface="Dosis"/>
                <a:cs typeface="Dosis"/>
                <a:sym typeface="Dosis"/>
              </a:rPr>
              <a:t>Feature Information :</a:t>
            </a:r>
          </a:p>
          <a:p>
            <a:pPr marL="285750" indent="-285750" algn="just">
              <a:spcAft>
                <a:spcPts val="1200"/>
              </a:spcAft>
            </a:pPr>
            <a:r>
              <a:rPr lang="en-ID" sz="1200" dirty="0">
                <a:solidFill>
                  <a:schemeClr val="dk1"/>
                </a:solidFill>
                <a:latin typeface="Dosis"/>
                <a:ea typeface="Dosis"/>
                <a:cs typeface="Dosis"/>
                <a:sym typeface="Dosis"/>
              </a:rPr>
              <a:t>hotel : </a:t>
            </a:r>
            <a:r>
              <a:rPr lang="en-US" sz="1200" dirty="0">
                <a:solidFill>
                  <a:schemeClr val="dk1"/>
                </a:solidFill>
                <a:latin typeface="Dosis"/>
                <a:ea typeface="Dosis"/>
                <a:cs typeface="Dosis"/>
                <a:sym typeface="Dosis"/>
              </a:rPr>
              <a:t>Hotel (Resort Hotel or City Hotel)</a:t>
            </a:r>
          </a:p>
          <a:p>
            <a:pPr marL="285750" indent="-285750" algn="just">
              <a:spcAft>
                <a:spcPts val="1200"/>
              </a:spcAft>
            </a:pPr>
            <a:r>
              <a:rPr lang="en-ID" sz="1200" dirty="0" err="1">
                <a:solidFill>
                  <a:schemeClr val="dk1"/>
                </a:solidFill>
                <a:latin typeface="Dosis"/>
                <a:ea typeface="Dosis"/>
                <a:cs typeface="Dosis"/>
                <a:sym typeface="Dosis"/>
              </a:rPr>
              <a:t>Is_canceled</a:t>
            </a:r>
            <a:r>
              <a:rPr lang="en-ID" sz="1200" dirty="0">
                <a:solidFill>
                  <a:schemeClr val="dk1"/>
                </a:solidFill>
                <a:latin typeface="Dosis"/>
                <a:ea typeface="Dosis"/>
                <a:cs typeface="Dosis"/>
                <a:sym typeface="Dosis"/>
              </a:rPr>
              <a:t> : Value indicating if the booking was </a:t>
            </a:r>
            <a:r>
              <a:rPr lang="en-ID" sz="1200" dirty="0" err="1">
                <a:solidFill>
                  <a:schemeClr val="dk1"/>
                </a:solidFill>
                <a:latin typeface="Dosis"/>
                <a:ea typeface="Dosis"/>
                <a:cs typeface="Dosis"/>
                <a:sym typeface="Dosis"/>
              </a:rPr>
              <a:t>canceled</a:t>
            </a:r>
            <a:r>
              <a:rPr lang="en-ID" sz="1200" dirty="0">
                <a:solidFill>
                  <a:schemeClr val="dk1"/>
                </a:solidFill>
                <a:latin typeface="Dosis"/>
                <a:ea typeface="Dosis"/>
                <a:cs typeface="Dosis"/>
                <a:sym typeface="Dosis"/>
              </a:rPr>
              <a:t> (1) or not (0)</a:t>
            </a:r>
          </a:p>
          <a:p>
            <a:pPr marL="285750" indent="-285750" algn="just">
              <a:spcAft>
                <a:spcPts val="1200"/>
              </a:spcAft>
            </a:pPr>
            <a:r>
              <a:rPr lang="en-ID" sz="1200" dirty="0" err="1">
                <a:solidFill>
                  <a:schemeClr val="dk1"/>
                </a:solidFill>
                <a:latin typeface="Dosis"/>
                <a:ea typeface="Dosis"/>
                <a:cs typeface="Dosis"/>
                <a:sym typeface="Dosis"/>
              </a:rPr>
              <a:t>Lead_time</a:t>
            </a:r>
            <a:r>
              <a:rPr lang="en-ID" sz="1200" dirty="0">
                <a:solidFill>
                  <a:schemeClr val="dk1"/>
                </a:solidFill>
                <a:latin typeface="Dosis"/>
                <a:ea typeface="Dosis"/>
                <a:cs typeface="Dosis"/>
                <a:sym typeface="Dosis"/>
              </a:rPr>
              <a:t> :Number of days that elapsed between the entering date of the booking into the PMS and the arrival date</a:t>
            </a:r>
          </a:p>
          <a:p>
            <a:pPr marL="285750" indent="-285750" algn="just">
              <a:spcAft>
                <a:spcPts val="1200"/>
              </a:spcAft>
            </a:pPr>
            <a:r>
              <a:rPr lang="en-ID" sz="1200" dirty="0" err="1">
                <a:solidFill>
                  <a:schemeClr val="dk1"/>
                </a:solidFill>
                <a:latin typeface="Dosis"/>
                <a:ea typeface="Dosis"/>
                <a:cs typeface="Dosis"/>
                <a:sym typeface="Dosis"/>
              </a:rPr>
              <a:t>Arrival_date_year</a:t>
            </a:r>
            <a:r>
              <a:rPr lang="en-ID" sz="1200" dirty="0">
                <a:solidFill>
                  <a:schemeClr val="dk1"/>
                </a:solidFill>
                <a:latin typeface="Dosis"/>
                <a:ea typeface="Dosis"/>
                <a:cs typeface="Dosis"/>
                <a:sym typeface="Dosis"/>
              </a:rPr>
              <a:t> : Year of arrival date</a:t>
            </a:r>
          </a:p>
          <a:p>
            <a:pPr marL="285750" indent="-285750" algn="just">
              <a:spcAft>
                <a:spcPts val="1200"/>
              </a:spcAft>
            </a:pPr>
            <a:r>
              <a:rPr lang="en-ID" sz="1200" dirty="0" err="1">
                <a:solidFill>
                  <a:schemeClr val="dk1"/>
                </a:solidFill>
                <a:latin typeface="Dosis"/>
                <a:ea typeface="Dosis"/>
                <a:cs typeface="Dosis"/>
                <a:sym typeface="Dosis"/>
              </a:rPr>
              <a:t>arrival_date_month</a:t>
            </a:r>
            <a:r>
              <a:rPr lang="en-ID" sz="1200" dirty="0">
                <a:solidFill>
                  <a:schemeClr val="dk1"/>
                </a:solidFill>
                <a:latin typeface="Dosis"/>
                <a:ea typeface="Dosis"/>
                <a:cs typeface="Dosis"/>
                <a:sym typeface="Dosis"/>
              </a:rPr>
              <a:t> : Month of arrival date</a:t>
            </a:r>
          </a:p>
          <a:p>
            <a:pPr marL="285750" indent="-285750" algn="just">
              <a:spcAft>
                <a:spcPts val="1200"/>
              </a:spcAft>
            </a:pPr>
            <a:r>
              <a:rPr lang="en-ID" sz="1200" dirty="0" err="1">
                <a:solidFill>
                  <a:schemeClr val="dk1"/>
                </a:solidFill>
                <a:latin typeface="Dosis"/>
                <a:ea typeface="Dosis"/>
                <a:cs typeface="Dosis"/>
                <a:sym typeface="Dosis"/>
              </a:rPr>
              <a:t>arrival_date_week_number</a:t>
            </a:r>
            <a:r>
              <a:rPr lang="en-ID" sz="1200" dirty="0">
                <a:solidFill>
                  <a:schemeClr val="dk1"/>
                </a:solidFill>
                <a:latin typeface="Dosis"/>
                <a:ea typeface="Dosis"/>
                <a:cs typeface="Dosis"/>
                <a:sym typeface="Dosis"/>
              </a:rPr>
              <a:t> : </a:t>
            </a:r>
            <a:r>
              <a:rPr lang="en-US" sz="1200" dirty="0">
                <a:solidFill>
                  <a:schemeClr val="dk1"/>
                </a:solidFill>
                <a:latin typeface="Dosis"/>
                <a:ea typeface="Dosis"/>
                <a:cs typeface="Dosis"/>
                <a:sym typeface="Dosis"/>
              </a:rPr>
              <a:t>Week number of year for arrival date</a:t>
            </a:r>
          </a:p>
          <a:p>
            <a:pPr marL="285750" indent="-285750" algn="just">
              <a:spcAft>
                <a:spcPts val="1200"/>
              </a:spcAft>
            </a:pPr>
            <a:r>
              <a:rPr lang="en-US" sz="1200" dirty="0" err="1">
                <a:solidFill>
                  <a:schemeClr val="dk1"/>
                </a:solidFill>
                <a:latin typeface="Dosis"/>
                <a:ea typeface="Dosis"/>
                <a:cs typeface="Dosis"/>
                <a:sym typeface="Dosis"/>
              </a:rPr>
              <a:t>arrival_date_day_of_month</a:t>
            </a:r>
            <a:r>
              <a:rPr lang="en-ID" sz="1200" dirty="0">
                <a:solidFill>
                  <a:schemeClr val="dk1"/>
                </a:solidFill>
                <a:latin typeface="Dosis"/>
                <a:ea typeface="Dosis"/>
                <a:cs typeface="Dosis"/>
                <a:sym typeface="Dosis"/>
              </a:rPr>
              <a:t> : Day of arrival date</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Description</a:t>
            </a:r>
            <a:endParaRPr b="1" dirty="0"/>
          </a:p>
        </p:txBody>
      </p:sp>
      <p:sp>
        <p:nvSpPr>
          <p:cNvPr id="4" name="Google Shape;108;p26">
            <a:extLst>
              <a:ext uri="{FF2B5EF4-FFF2-40B4-BE49-F238E27FC236}">
                <a16:creationId xmlns:a16="http://schemas.microsoft.com/office/drawing/2014/main" id="{DDBF5577-482A-FEDC-8B77-3911F562B61D}"/>
              </a:ext>
            </a:extLst>
          </p:cNvPr>
          <p:cNvSpPr txBox="1">
            <a:spLocks noGrp="1"/>
          </p:cNvSpPr>
          <p:nvPr>
            <p:ph type="body" idx="1"/>
          </p:nvPr>
        </p:nvSpPr>
        <p:spPr>
          <a:xfrm>
            <a:off x="311700" y="789951"/>
            <a:ext cx="8520600" cy="4305789"/>
          </a:xfrm>
          <a:prstGeom prst="rect">
            <a:avLst/>
          </a:prstGeom>
        </p:spPr>
        <p:txBody>
          <a:bodyPr spcFirstLastPara="1" wrap="square" lIns="91425" tIns="91425" rIns="91425" bIns="91425" anchor="t" anchorCtr="0">
            <a:normAutofit/>
          </a:bodyPr>
          <a:lstStyle/>
          <a:p>
            <a:pPr marL="285750" indent="-285750" algn="just">
              <a:spcAft>
                <a:spcPts val="1200"/>
              </a:spcAft>
            </a:pPr>
            <a:r>
              <a:rPr lang="en-ID" sz="1200" dirty="0" err="1">
                <a:solidFill>
                  <a:schemeClr val="dk1"/>
                </a:solidFill>
                <a:latin typeface="Dosis"/>
                <a:ea typeface="Dosis"/>
                <a:cs typeface="Dosis"/>
                <a:sym typeface="Dosis"/>
              </a:rPr>
              <a:t>Stays_in_weekend_nights</a:t>
            </a:r>
            <a:r>
              <a:rPr lang="en-ID" sz="1200" dirty="0">
                <a:solidFill>
                  <a:schemeClr val="dk1"/>
                </a:solidFill>
                <a:latin typeface="Dosis"/>
                <a:ea typeface="Dosis"/>
                <a:cs typeface="Dosis"/>
                <a:sym typeface="Dosis"/>
              </a:rPr>
              <a:t> : Number of </a:t>
            </a:r>
            <a:r>
              <a:rPr lang="en-ID" sz="1200" dirty="0" err="1">
                <a:solidFill>
                  <a:schemeClr val="dk1"/>
                </a:solidFill>
                <a:latin typeface="Dosis"/>
                <a:ea typeface="Dosis"/>
                <a:cs typeface="Dosis"/>
                <a:sym typeface="Dosis"/>
              </a:rPr>
              <a:t>weeked</a:t>
            </a:r>
            <a:r>
              <a:rPr lang="en-ID" sz="1200" dirty="0">
                <a:solidFill>
                  <a:schemeClr val="dk1"/>
                </a:solidFill>
                <a:latin typeface="Dosis"/>
                <a:ea typeface="Dosis"/>
                <a:cs typeface="Dosis"/>
                <a:sym typeface="Dosis"/>
              </a:rPr>
              <a:t> nights (Saturday or Sunday) the guest stayed or booked to stay at the hotel</a:t>
            </a:r>
          </a:p>
          <a:p>
            <a:pPr marL="285750" indent="-285750" algn="just">
              <a:spcAft>
                <a:spcPts val="1200"/>
              </a:spcAft>
            </a:pPr>
            <a:r>
              <a:rPr lang="en-ID" sz="1200" dirty="0" err="1">
                <a:solidFill>
                  <a:schemeClr val="dk1"/>
                </a:solidFill>
                <a:latin typeface="Dosis"/>
                <a:ea typeface="Dosis"/>
                <a:cs typeface="Dosis"/>
                <a:sym typeface="Dosis"/>
              </a:rPr>
              <a:t>Stays_in_weekdays_nights</a:t>
            </a:r>
            <a:r>
              <a:rPr lang="en-ID" sz="1200" dirty="0">
                <a:solidFill>
                  <a:schemeClr val="dk1"/>
                </a:solidFill>
                <a:latin typeface="Dosis"/>
                <a:ea typeface="Dosis"/>
                <a:cs typeface="Dosis"/>
                <a:sym typeface="Dosis"/>
              </a:rPr>
              <a:t> : Number of week nights (Monday to Friday) the guest stayed or booked to stay at the hotel</a:t>
            </a:r>
          </a:p>
          <a:p>
            <a:pPr marL="285750" indent="-285750" algn="just">
              <a:spcAft>
                <a:spcPts val="1200"/>
              </a:spcAft>
            </a:pPr>
            <a:r>
              <a:rPr lang="en-ID" sz="1200" dirty="0">
                <a:solidFill>
                  <a:schemeClr val="dk1"/>
                </a:solidFill>
                <a:latin typeface="Dosis"/>
                <a:ea typeface="Dosis"/>
                <a:cs typeface="Dosis"/>
                <a:sym typeface="Dosis"/>
              </a:rPr>
              <a:t>Adults : number of adults</a:t>
            </a:r>
          </a:p>
          <a:p>
            <a:pPr marL="285750" indent="-285750" algn="just">
              <a:spcAft>
                <a:spcPts val="1200"/>
              </a:spcAft>
            </a:pPr>
            <a:r>
              <a:rPr lang="en-ID" sz="1200" dirty="0">
                <a:solidFill>
                  <a:schemeClr val="dk1"/>
                </a:solidFill>
                <a:latin typeface="Dosis"/>
                <a:ea typeface="Dosis"/>
                <a:cs typeface="Dosis"/>
                <a:sym typeface="Dosis"/>
              </a:rPr>
              <a:t>Children : number of children</a:t>
            </a:r>
          </a:p>
          <a:p>
            <a:pPr marL="285750" indent="-285750" algn="just">
              <a:spcAft>
                <a:spcPts val="1200"/>
              </a:spcAft>
            </a:pPr>
            <a:r>
              <a:rPr lang="en-ID" sz="1200" dirty="0">
                <a:solidFill>
                  <a:schemeClr val="dk1"/>
                </a:solidFill>
                <a:latin typeface="Dosis"/>
                <a:ea typeface="Dosis"/>
                <a:cs typeface="Dosis"/>
                <a:sym typeface="Dosis"/>
              </a:rPr>
              <a:t>Babies : number of babies</a:t>
            </a:r>
          </a:p>
          <a:p>
            <a:pPr marL="285750" indent="-285750" algn="just">
              <a:spcAft>
                <a:spcPts val="1200"/>
              </a:spcAft>
            </a:pPr>
            <a:r>
              <a:rPr lang="en-ID" sz="1200" dirty="0">
                <a:solidFill>
                  <a:schemeClr val="dk1"/>
                </a:solidFill>
                <a:latin typeface="Dosis"/>
                <a:ea typeface="Dosis"/>
                <a:cs typeface="Dosis"/>
                <a:sym typeface="Dosis"/>
              </a:rPr>
              <a:t>Meal : type of meal booked</a:t>
            </a:r>
          </a:p>
          <a:p>
            <a:pPr marL="285750" indent="-285750" algn="just">
              <a:spcAft>
                <a:spcPts val="1200"/>
              </a:spcAft>
            </a:pPr>
            <a:r>
              <a:rPr lang="en-ID" sz="1200" dirty="0">
                <a:solidFill>
                  <a:schemeClr val="dk1"/>
                </a:solidFill>
                <a:latin typeface="Dosis"/>
                <a:ea typeface="Dosis"/>
                <a:cs typeface="Dosis"/>
                <a:sym typeface="Dosis"/>
              </a:rPr>
              <a:t>City : city of origin</a:t>
            </a:r>
          </a:p>
          <a:p>
            <a:pPr marL="285750" indent="-285750" algn="just">
              <a:spcAft>
                <a:spcPts val="1200"/>
              </a:spcAft>
            </a:pPr>
            <a:r>
              <a:rPr lang="en-ID" sz="1200" dirty="0" err="1">
                <a:solidFill>
                  <a:schemeClr val="dk1"/>
                </a:solidFill>
                <a:latin typeface="Dosis"/>
                <a:ea typeface="Dosis"/>
                <a:cs typeface="Dosis"/>
                <a:sym typeface="Dosis"/>
              </a:rPr>
              <a:t>Market_segment</a:t>
            </a:r>
            <a:r>
              <a:rPr lang="en-ID" sz="1200" dirty="0">
                <a:solidFill>
                  <a:schemeClr val="dk1"/>
                </a:solidFill>
                <a:latin typeface="Dosis"/>
                <a:ea typeface="Dosis"/>
                <a:cs typeface="Dosis"/>
                <a:sym typeface="Dosis"/>
              </a:rPr>
              <a:t> : </a:t>
            </a:r>
            <a:r>
              <a:rPr lang="en-US" sz="1200" dirty="0">
                <a:solidFill>
                  <a:schemeClr val="dk1"/>
                </a:solidFill>
                <a:latin typeface="Dosis"/>
                <a:ea typeface="Dosis"/>
                <a:cs typeface="Dosis"/>
                <a:sym typeface="Dosis"/>
              </a:rPr>
              <a:t>Market segment designation. Context : the term “TA” means “Travel Agents” and “TO” means “Tour Operators”</a:t>
            </a:r>
          </a:p>
          <a:p>
            <a:pPr marL="285750" indent="-285750" algn="just">
              <a:spcAft>
                <a:spcPts val="1200"/>
              </a:spcAft>
            </a:pPr>
            <a:r>
              <a:rPr lang="en-ID" sz="1200" dirty="0" err="1">
                <a:solidFill>
                  <a:schemeClr val="dk1"/>
                </a:solidFill>
                <a:latin typeface="Dosis"/>
                <a:ea typeface="Dosis"/>
                <a:cs typeface="Dosis"/>
                <a:sym typeface="Dosis"/>
              </a:rPr>
              <a:t>Distribution_channel</a:t>
            </a:r>
            <a:r>
              <a:rPr lang="en-ID" sz="1200" dirty="0">
                <a:solidFill>
                  <a:schemeClr val="dk1"/>
                </a:solidFill>
                <a:latin typeface="Dosis"/>
                <a:ea typeface="Dosis"/>
                <a:cs typeface="Dosis"/>
                <a:sym typeface="Dosis"/>
              </a:rPr>
              <a:t> : </a:t>
            </a:r>
            <a:r>
              <a:rPr lang="en-ID" sz="1200" dirty="0" err="1">
                <a:solidFill>
                  <a:schemeClr val="dk1"/>
                </a:solidFill>
                <a:latin typeface="Dosis"/>
                <a:ea typeface="Dosis"/>
                <a:cs typeface="Dosis"/>
                <a:sym typeface="Dosis"/>
              </a:rPr>
              <a:t>ooking</a:t>
            </a:r>
            <a:r>
              <a:rPr lang="en-ID" sz="1200" dirty="0">
                <a:solidFill>
                  <a:schemeClr val="dk1"/>
                </a:solidFill>
                <a:latin typeface="Dosis"/>
                <a:ea typeface="Dosis"/>
                <a:cs typeface="Dosis"/>
                <a:sym typeface="Dosis"/>
              </a:rPr>
              <a:t> distribution channel.</a:t>
            </a:r>
          </a:p>
          <a:p>
            <a:pPr marL="285750" indent="-285750" algn="just">
              <a:spcAft>
                <a:spcPts val="1200"/>
              </a:spcAft>
            </a:pPr>
            <a:r>
              <a:rPr lang="en-ID" sz="1200" dirty="0" err="1">
                <a:solidFill>
                  <a:schemeClr val="dk1"/>
                </a:solidFill>
                <a:latin typeface="Dosis"/>
                <a:ea typeface="Dosis"/>
                <a:cs typeface="Dosis"/>
                <a:sym typeface="Dosis"/>
              </a:rPr>
              <a:t>Is_prepeated_guest</a:t>
            </a:r>
            <a:r>
              <a:rPr lang="en-ID" sz="1200" dirty="0">
                <a:solidFill>
                  <a:schemeClr val="dk1"/>
                </a:solidFill>
                <a:latin typeface="Dosis"/>
                <a:ea typeface="Dosis"/>
                <a:cs typeface="Dosis"/>
                <a:sym typeface="Dosis"/>
              </a:rPr>
              <a:t> : </a:t>
            </a:r>
            <a:r>
              <a:rPr lang="en-US" sz="1200" dirty="0">
                <a:solidFill>
                  <a:schemeClr val="dk1"/>
                </a:solidFill>
                <a:latin typeface="Dosis"/>
                <a:ea typeface="Dosis"/>
                <a:cs typeface="Dosis"/>
                <a:sym typeface="Dosis"/>
              </a:rPr>
              <a:t>Value indicating if the booking name was from a repeated guest (1) or not (0)</a:t>
            </a:r>
          </a:p>
          <a:p>
            <a:pPr marL="285750" indent="-285750" algn="just">
              <a:spcAft>
                <a:spcPts val="1200"/>
              </a:spcAft>
            </a:pPr>
            <a:r>
              <a:rPr lang="en-ID" sz="1200" dirty="0" err="1">
                <a:solidFill>
                  <a:schemeClr val="dk1"/>
                </a:solidFill>
                <a:latin typeface="Dosis"/>
                <a:ea typeface="Dosis"/>
                <a:cs typeface="Dosis"/>
                <a:sym typeface="Dosis"/>
              </a:rPr>
              <a:t>Previous_cancellations</a:t>
            </a:r>
            <a:r>
              <a:rPr lang="en-ID" sz="1200" dirty="0">
                <a:solidFill>
                  <a:schemeClr val="dk1"/>
                </a:solidFill>
                <a:latin typeface="Dosis"/>
                <a:ea typeface="Dosis"/>
                <a:cs typeface="Dosis"/>
                <a:sym typeface="Dosis"/>
              </a:rPr>
              <a:t> : </a:t>
            </a:r>
            <a:r>
              <a:rPr lang="en-US" sz="1200" dirty="0">
                <a:solidFill>
                  <a:schemeClr val="dk1"/>
                </a:solidFill>
                <a:latin typeface="Dosis"/>
                <a:ea typeface="Dosis"/>
                <a:cs typeface="Dosis"/>
                <a:sym typeface="Dosis"/>
              </a:rPr>
              <a:t>Number of previous bookings that were cancelled by the customer prior to the current booking</a:t>
            </a:r>
            <a:endParaRPr lang="en-ID" sz="1200" dirty="0">
              <a:solidFill>
                <a:schemeClr val="dk1"/>
              </a:solidFill>
              <a:latin typeface="Dosis"/>
              <a:ea typeface="Dosis"/>
              <a:cs typeface="Dosis"/>
              <a:sym typeface="Dosis"/>
            </a:endParaRPr>
          </a:p>
        </p:txBody>
      </p:sp>
      <p:sp>
        <p:nvSpPr>
          <p:cNvPr id="2" name="Google Shape;115;p27">
            <a:extLst>
              <a:ext uri="{FF2B5EF4-FFF2-40B4-BE49-F238E27FC236}">
                <a16:creationId xmlns:a16="http://schemas.microsoft.com/office/drawing/2014/main" id="{C386654D-5411-7061-D712-36D6ABB5D980}"/>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extLst>
      <p:ext uri="{BB962C8B-B14F-4D97-AF65-F5344CB8AC3E}">
        <p14:creationId xmlns:p14="http://schemas.microsoft.com/office/powerpoint/2010/main" val="336541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Description</a:t>
            </a:r>
            <a:endParaRPr b="1" dirty="0"/>
          </a:p>
        </p:txBody>
      </p:sp>
      <p:sp>
        <p:nvSpPr>
          <p:cNvPr id="4" name="Google Shape;108;p26">
            <a:extLst>
              <a:ext uri="{FF2B5EF4-FFF2-40B4-BE49-F238E27FC236}">
                <a16:creationId xmlns:a16="http://schemas.microsoft.com/office/drawing/2014/main" id="{DDBF5577-482A-FEDC-8B77-3911F562B61D}"/>
              </a:ext>
            </a:extLst>
          </p:cNvPr>
          <p:cNvSpPr txBox="1">
            <a:spLocks noGrp="1"/>
          </p:cNvSpPr>
          <p:nvPr>
            <p:ph type="body" idx="1"/>
          </p:nvPr>
        </p:nvSpPr>
        <p:spPr>
          <a:xfrm>
            <a:off x="311700" y="789951"/>
            <a:ext cx="8520600" cy="4305789"/>
          </a:xfrm>
          <a:prstGeom prst="rect">
            <a:avLst/>
          </a:prstGeom>
        </p:spPr>
        <p:txBody>
          <a:bodyPr spcFirstLastPara="1" wrap="square" lIns="91425" tIns="91425" rIns="91425" bIns="91425" anchor="t" anchorCtr="0">
            <a:noAutofit/>
          </a:bodyPr>
          <a:lstStyle/>
          <a:p>
            <a:pPr marL="285750" indent="-285750" algn="just">
              <a:spcAft>
                <a:spcPts val="1200"/>
              </a:spcAft>
            </a:pPr>
            <a:r>
              <a:rPr lang="en-US" sz="1200" dirty="0" err="1">
                <a:solidFill>
                  <a:schemeClr val="dk1"/>
                </a:solidFill>
                <a:latin typeface="Dosis"/>
                <a:ea typeface="Dosis"/>
                <a:cs typeface="Dosis"/>
                <a:sym typeface="Dosis"/>
              </a:rPr>
              <a:t>Previous_bookings_not_cancelled</a:t>
            </a:r>
            <a:r>
              <a:rPr lang="en-US" sz="1200" dirty="0">
                <a:solidFill>
                  <a:schemeClr val="dk1"/>
                </a:solidFill>
                <a:latin typeface="Dosis"/>
                <a:ea typeface="Dosis"/>
                <a:cs typeface="Dosis"/>
                <a:sym typeface="Dosis"/>
              </a:rPr>
              <a:t> : Number of previous bookings not cancelled by the customer prior to the current booking</a:t>
            </a:r>
          </a:p>
          <a:p>
            <a:pPr marL="285750" indent="-285750" algn="just">
              <a:spcAft>
                <a:spcPts val="1200"/>
              </a:spcAft>
            </a:pPr>
            <a:r>
              <a:rPr lang="en-US" sz="1200" dirty="0" err="1">
                <a:solidFill>
                  <a:schemeClr val="dk1"/>
                </a:solidFill>
                <a:latin typeface="Dosis"/>
                <a:ea typeface="Dosis"/>
                <a:cs typeface="Dosis"/>
                <a:sym typeface="Dosis"/>
              </a:rPr>
              <a:t>Booking_changes</a:t>
            </a:r>
            <a:r>
              <a:rPr lang="en-US" sz="1200" dirty="0">
                <a:solidFill>
                  <a:schemeClr val="dk1"/>
                </a:solidFill>
                <a:latin typeface="Dosis"/>
                <a:ea typeface="Dosis"/>
                <a:cs typeface="Dosis"/>
                <a:sym typeface="Dosis"/>
              </a:rPr>
              <a:t> : Number of changes/amendments made to the booking from the moment the booking was entered on the PMS until the moment of check-in or cancellation</a:t>
            </a:r>
          </a:p>
          <a:p>
            <a:pPr marL="285750" indent="-285750" algn="just">
              <a:spcAft>
                <a:spcPts val="1200"/>
              </a:spcAft>
            </a:pPr>
            <a:r>
              <a:rPr lang="en-US" sz="1200" dirty="0" err="1">
                <a:solidFill>
                  <a:schemeClr val="dk1"/>
                </a:solidFill>
                <a:latin typeface="Dosis"/>
                <a:ea typeface="Dosis"/>
                <a:cs typeface="Dosis"/>
                <a:sym typeface="Dosis"/>
              </a:rPr>
              <a:t>Deposit_type</a:t>
            </a:r>
            <a:r>
              <a:rPr lang="en-US" sz="1200" dirty="0">
                <a:solidFill>
                  <a:schemeClr val="dk1"/>
                </a:solidFill>
                <a:latin typeface="Dosis"/>
                <a:ea typeface="Dosis"/>
                <a:cs typeface="Dosis"/>
                <a:sym typeface="Dosis"/>
              </a:rPr>
              <a:t> : Indication on if the customer made a deposit to guarantee the booking. This variable can assume three categories: </a:t>
            </a:r>
          </a:p>
          <a:p>
            <a:pPr marL="171450" indent="-171450" algn="just">
              <a:spcAft>
                <a:spcPts val="1200"/>
              </a:spcAft>
              <a:buFontTx/>
              <a:buChar char="-"/>
            </a:pPr>
            <a:r>
              <a:rPr lang="en-US" sz="1200" dirty="0">
                <a:solidFill>
                  <a:schemeClr val="dk1"/>
                </a:solidFill>
                <a:latin typeface="Dosis"/>
                <a:ea typeface="Dosis"/>
                <a:cs typeface="Dosis"/>
                <a:sym typeface="Dosis"/>
              </a:rPr>
              <a:t>No Deposit – no deposit was made; </a:t>
            </a:r>
          </a:p>
          <a:p>
            <a:pPr marL="171450" indent="-171450" algn="just">
              <a:spcAft>
                <a:spcPts val="1200"/>
              </a:spcAft>
              <a:buFontTx/>
              <a:buChar char="-"/>
            </a:pPr>
            <a:r>
              <a:rPr lang="en-US" sz="1200" dirty="0">
                <a:solidFill>
                  <a:schemeClr val="dk1"/>
                </a:solidFill>
                <a:latin typeface="Dosis"/>
                <a:ea typeface="Dosis"/>
                <a:cs typeface="Dosis"/>
                <a:sym typeface="Dosis"/>
              </a:rPr>
              <a:t>Non Refund – a deposit was made in the value of the total stay cost;</a:t>
            </a:r>
          </a:p>
          <a:p>
            <a:pPr marL="171450" indent="-171450" algn="just">
              <a:spcAft>
                <a:spcPts val="1200"/>
              </a:spcAft>
              <a:buFontTx/>
              <a:buChar char="-"/>
            </a:pPr>
            <a:r>
              <a:rPr lang="en-US" sz="1200" dirty="0">
                <a:solidFill>
                  <a:schemeClr val="dk1"/>
                </a:solidFill>
                <a:latin typeface="Dosis"/>
                <a:ea typeface="Dosis"/>
                <a:cs typeface="Dosis"/>
                <a:sym typeface="Dosis"/>
              </a:rPr>
              <a:t>Refundable – a deposit was made with a value under the total cost of stay</a:t>
            </a:r>
          </a:p>
          <a:p>
            <a:pPr marL="171450" indent="-171450" algn="just">
              <a:spcAft>
                <a:spcPts val="1200"/>
              </a:spcAft>
              <a:buFont typeface="Arial" panose="020B0604020202020204" pitchFamily="34" charset="0"/>
              <a:buChar char="•"/>
            </a:pPr>
            <a:r>
              <a:rPr lang="en-ID" sz="1200" dirty="0">
                <a:solidFill>
                  <a:schemeClr val="dk1"/>
                </a:solidFill>
                <a:latin typeface="Dosis"/>
                <a:ea typeface="Dosis"/>
                <a:cs typeface="Dosis"/>
                <a:sym typeface="Dosis"/>
              </a:rPr>
              <a:t>Agent : ID of the travel agency that made the booking</a:t>
            </a:r>
          </a:p>
          <a:p>
            <a:pPr marL="171450" indent="-171450" algn="just">
              <a:spcAft>
                <a:spcPts val="1200"/>
              </a:spcAft>
              <a:buFont typeface="Arial" panose="020B0604020202020204" pitchFamily="34" charset="0"/>
              <a:buChar char="•"/>
            </a:pPr>
            <a:r>
              <a:rPr lang="en-ID" sz="1200" dirty="0">
                <a:solidFill>
                  <a:schemeClr val="dk1"/>
                </a:solidFill>
                <a:latin typeface="Dosis"/>
                <a:ea typeface="Dosis"/>
                <a:cs typeface="Dosis"/>
                <a:sym typeface="Dosis"/>
              </a:rPr>
              <a:t>Company : ID of the company that made the booking</a:t>
            </a:r>
          </a:p>
          <a:p>
            <a:pPr marL="171450" indent="-171450" algn="just">
              <a:spcAft>
                <a:spcPts val="1200"/>
              </a:spcAft>
              <a:buFont typeface="Arial" panose="020B0604020202020204" pitchFamily="34" charset="0"/>
              <a:buChar char="•"/>
            </a:pPr>
            <a:r>
              <a:rPr lang="en-ID" sz="1200" dirty="0" err="1">
                <a:solidFill>
                  <a:schemeClr val="dk1"/>
                </a:solidFill>
                <a:latin typeface="Dosis"/>
                <a:ea typeface="Dosis"/>
                <a:cs typeface="Dosis"/>
                <a:sym typeface="Dosis"/>
              </a:rPr>
              <a:t>Days_in_waiting_list</a:t>
            </a:r>
            <a:r>
              <a:rPr lang="en-ID" sz="1200" dirty="0">
                <a:solidFill>
                  <a:schemeClr val="dk1"/>
                </a:solidFill>
                <a:latin typeface="Dosis"/>
                <a:ea typeface="Dosis"/>
                <a:cs typeface="Dosis"/>
                <a:sym typeface="Dosis"/>
              </a:rPr>
              <a:t> : Number of days the booking was in the waiting list before it was confirmed to the customer</a:t>
            </a:r>
          </a:p>
        </p:txBody>
      </p:sp>
      <p:sp>
        <p:nvSpPr>
          <p:cNvPr id="2" name="Google Shape;115;p27">
            <a:extLst>
              <a:ext uri="{FF2B5EF4-FFF2-40B4-BE49-F238E27FC236}">
                <a16:creationId xmlns:a16="http://schemas.microsoft.com/office/drawing/2014/main" id="{3F15A78D-74A4-9DCD-CCAF-CEEEEE426938}"/>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extLst>
      <p:ext uri="{BB962C8B-B14F-4D97-AF65-F5344CB8AC3E}">
        <p14:creationId xmlns:p14="http://schemas.microsoft.com/office/powerpoint/2010/main" val="107347268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Description</a:t>
            </a:r>
            <a:endParaRPr b="1" dirty="0"/>
          </a:p>
        </p:txBody>
      </p:sp>
      <p:sp>
        <p:nvSpPr>
          <p:cNvPr id="4" name="Google Shape;108;p26">
            <a:extLst>
              <a:ext uri="{FF2B5EF4-FFF2-40B4-BE49-F238E27FC236}">
                <a16:creationId xmlns:a16="http://schemas.microsoft.com/office/drawing/2014/main" id="{DDBF5577-482A-FEDC-8B77-3911F562B61D}"/>
              </a:ext>
            </a:extLst>
          </p:cNvPr>
          <p:cNvSpPr txBox="1">
            <a:spLocks noGrp="1"/>
          </p:cNvSpPr>
          <p:nvPr>
            <p:ph type="body" idx="1"/>
          </p:nvPr>
        </p:nvSpPr>
        <p:spPr>
          <a:xfrm>
            <a:off x="311700" y="789951"/>
            <a:ext cx="8520600" cy="4305789"/>
          </a:xfrm>
          <a:prstGeom prst="rect">
            <a:avLst/>
          </a:prstGeom>
        </p:spPr>
        <p:txBody>
          <a:bodyPr spcFirstLastPara="1" wrap="square" lIns="91425" tIns="91425" rIns="91425" bIns="91425" anchor="t" anchorCtr="0">
            <a:noAutofit/>
          </a:bodyPr>
          <a:lstStyle/>
          <a:p>
            <a:pPr marL="171450" indent="-171450" algn="just">
              <a:spcAft>
                <a:spcPts val="1200"/>
              </a:spcAft>
              <a:buFont typeface="Arial" panose="020B0604020202020204" pitchFamily="34" charset="0"/>
              <a:buChar char="•"/>
            </a:pPr>
            <a:r>
              <a:rPr lang="en-ID" sz="1200" dirty="0" err="1">
                <a:solidFill>
                  <a:schemeClr val="dk1"/>
                </a:solidFill>
                <a:latin typeface="Dosis"/>
                <a:ea typeface="Dosis"/>
                <a:cs typeface="Dosis"/>
                <a:sym typeface="Dosis"/>
              </a:rPr>
              <a:t>Customer_type</a:t>
            </a:r>
            <a:r>
              <a:rPr lang="en-ID" sz="1200" dirty="0">
                <a:solidFill>
                  <a:schemeClr val="dk1"/>
                </a:solidFill>
                <a:latin typeface="Dosis"/>
                <a:ea typeface="Dosis"/>
                <a:cs typeface="Dosis"/>
                <a:sym typeface="Dosis"/>
              </a:rPr>
              <a:t> : Type of booking. Assuming one of four categories :</a:t>
            </a:r>
          </a:p>
          <a:p>
            <a:pPr marL="171450" indent="-171450" algn="just">
              <a:spcAft>
                <a:spcPts val="1200"/>
              </a:spcAft>
              <a:buFontTx/>
              <a:buChar char="-"/>
            </a:pPr>
            <a:r>
              <a:rPr lang="en-US" sz="1200" dirty="0">
                <a:solidFill>
                  <a:schemeClr val="dk1"/>
                </a:solidFill>
                <a:latin typeface="Dosis"/>
                <a:ea typeface="Dosis"/>
                <a:cs typeface="Dosis"/>
                <a:sym typeface="Dosis"/>
              </a:rPr>
              <a:t>Contract - when the booking has an allotment or other type of contract associated to it;</a:t>
            </a:r>
          </a:p>
          <a:p>
            <a:pPr marL="171450" indent="-171450" algn="just">
              <a:spcAft>
                <a:spcPts val="1200"/>
              </a:spcAft>
              <a:buFontTx/>
              <a:buChar char="-"/>
            </a:pPr>
            <a:r>
              <a:rPr lang="en-US" sz="1200" dirty="0">
                <a:solidFill>
                  <a:schemeClr val="dk1"/>
                </a:solidFill>
                <a:latin typeface="Dosis"/>
                <a:ea typeface="Dosis"/>
                <a:cs typeface="Dosis"/>
                <a:sym typeface="Dosis"/>
              </a:rPr>
              <a:t>Group – when the booking is associated to a group;</a:t>
            </a:r>
          </a:p>
          <a:p>
            <a:pPr marL="171450" indent="-171450" algn="just">
              <a:spcAft>
                <a:spcPts val="1200"/>
              </a:spcAft>
              <a:buFontTx/>
              <a:buChar char="-"/>
            </a:pPr>
            <a:r>
              <a:rPr lang="en-US" sz="1200" dirty="0">
                <a:solidFill>
                  <a:schemeClr val="dk1"/>
                </a:solidFill>
                <a:latin typeface="Dosis"/>
                <a:ea typeface="Dosis"/>
                <a:cs typeface="Dosis"/>
                <a:sym typeface="Dosis"/>
              </a:rPr>
              <a:t>Transient – when the booking is not part of a group or contract, and is not associated to other transient booking</a:t>
            </a:r>
          </a:p>
          <a:p>
            <a:pPr marL="171450" indent="-171450" algn="just">
              <a:spcAft>
                <a:spcPts val="1200"/>
              </a:spcAft>
              <a:buFontTx/>
              <a:buChar char="-"/>
            </a:pPr>
            <a:r>
              <a:rPr lang="en-US" sz="1200" dirty="0">
                <a:solidFill>
                  <a:schemeClr val="dk1"/>
                </a:solidFill>
                <a:latin typeface="Dosis"/>
                <a:ea typeface="Dosis"/>
                <a:cs typeface="Dosis"/>
                <a:sym typeface="Dosis"/>
              </a:rPr>
              <a:t>Transient-party – when the booking is transient, but is associated to at least other transient booking</a:t>
            </a:r>
          </a:p>
          <a:p>
            <a:pPr marL="285750" indent="-285750" algn="just">
              <a:spcAft>
                <a:spcPts val="1200"/>
              </a:spcAft>
            </a:pPr>
            <a:r>
              <a:rPr lang="en-US" sz="1200" dirty="0" err="1">
                <a:solidFill>
                  <a:schemeClr val="dk1"/>
                </a:solidFill>
                <a:latin typeface="Dosis"/>
                <a:ea typeface="Dosis"/>
                <a:cs typeface="Dosis"/>
                <a:sym typeface="Dosis"/>
              </a:rPr>
              <a:t>Adr</a:t>
            </a:r>
            <a:r>
              <a:rPr lang="en-US" sz="1200" dirty="0">
                <a:solidFill>
                  <a:schemeClr val="dk1"/>
                </a:solidFill>
                <a:latin typeface="Dosis"/>
                <a:ea typeface="Dosis"/>
                <a:cs typeface="Dosis"/>
                <a:sym typeface="Dosis"/>
              </a:rPr>
              <a:t> : Average Daily Rate as defined by dividing the sum of all lodging transactions by the total number of staying nights</a:t>
            </a:r>
          </a:p>
          <a:p>
            <a:pPr marL="285750" indent="-285750" algn="just">
              <a:spcAft>
                <a:spcPts val="1200"/>
              </a:spcAft>
            </a:pPr>
            <a:r>
              <a:rPr lang="en-US" sz="1200" dirty="0" err="1">
                <a:solidFill>
                  <a:schemeClr val="dk1"/>
                </a:solidFill>
                <a:latin typeface="Dosis"/>
                <a:ea typeface="Dosis"/>
                <a:cs typeface="Dosis"/>
                <a:sym typeface="Dosis"/>
              </a:rPr>
              <a:t>Required_car_parking_space</a:t>
            </a:r>
            <a:r>
              <a:rPr lang="en-US" sz="1200" dirty="0">
                <a:solidFill>
                  <a:schemeClr val="dk1"/>
                </a:solidFill>
                <a:latin typeface="Dosis"/>
                <a:ea typeface="Dosis"/>
                <a:cs typeface="Dosis"/>
                <a:sym typeface="Dosis"/>
              </a:rPr>
              <a:t> : Number of car parking spaces required by the customer</a:t>
            </a:r>
          </a:p>
          <a:p>
            <a:pPr marL="285750" indent="-285750" algn="just">
              <a:spcAft>
                <a:spcPts val="1200"/>
              </a:spcAft>
            </a:pPr>
            <a:r>
              <a:rPr lang="en-US" sz="1200" dirty="0" err="1">
                <a:solidFill>
                  <a:schemeClr val="dk1"/>
                </a:solidFill>
                <a:latin typeface="Dosis"/>
                <a:ea typeface="Dosis"/>
                <a:cs typeface="Dosis"/>
                <a:sym typeface="Dosis"/>
              </a:rPr>
              <a:t>Total_of_special_request</a:t>
            </a:r>
            <a:r>
              <a:rPr lang="en-US" sz="1200" dirty="0">
                <a:solidFill>
                  <a:schemeClr val="dk1"/>
                </a:solidFill>
                <a:latin typeface="Dosis"/>
                <a:ea typeface="Dosis"/>
                <a:cs typeface="Dosis"/>
                <a:sym typeface="Dosis"/>
              </a:rPr>
              <a:t> : Number of special request made by the customer</a:t>
            </a:r>
          </a:p>
          <a:p>
            <a:pPr marL="285750" indent="-285750" algn="just">
              <a:spcAft>
                <a:spcPts val="1200"/>
              </a:spcAft>
            </a:pPr>
            <a:r>
              <a:rPr lang="en-US" sz="1200" dirty="0" err="1">
                <a:solidFill>
                  <a:schemeClr val="dk1"/>
                </a:solidFill>
                <a:latin typeface="Dosis"/>
                <a:ea typeface="Dosis"/>
                <a:cs typeface="Dosis"/>
                <a:sym typeface="Dosis"/>
              </a:rPr>
              <a:t>Reservation_status</a:t>
            </a:r>
            <a:r>
              <a:rPr lang="en-US" sz="1200" dirty="0">
                <a:solidFill>
                  <a:schemeClr val="dk1"/>
                </a:solidFill>
                <a:latin typeface="Dosis"/>
                <a:ea typeface="Dosis"/>
                <a:cs typeface="Dosis"/>
                <a:sym typeface="Dosis"/>
              </a:rPr>
              <a:t> : Reservation last status, assuming one of three categories :</a:t>
            </a:r>
          </a:p>
          <a:p>
            <a:pPr marL="171450" indent="-171450" algn="just">
              <a:spcAft>
                <a:spcPts val="1200"/>
              </a:spcAft>
              <a:buFontTx/>
              <a:buChar char="-"/>
            </a:pPr>
            <a:r>
              <a:rPr lang="en-US" sz="1200" dirty="0">
                <a:solidFill>
                  <a:schemeClr val="dk1"/>
                </a:solidFill>
                <a:latin typeface="Dosis"/>
                <a:ea typeface="Dosis"/>
                <a:cs typeface="Dosis"/>
                <a:sym typeface="Dosis"/>
              </a:rPr>
              <a:t>Canceled – booking was canceled by the customer</a:t>
            </a:r>
          </a:p>
          <a:p>
            <a:pPr marL="171450" indent="-171450" algn="just">
              <a:spcAft>
                <a:spcPts val="1200"/>
              </a:spcAft>
              <a:buFontTx/>
              <a:buChar char="-"/>
            </a:pPr>
            <a:r>
              <a:rPr lang="en-US" sz="1200" dirty="0">
                <a:solidFill>
                  <a:schemeClr val="dk1"/>
                </a:solidFill>
                <a:latin typeface="Dosis"/>
                <a:ea typeface="Dosis"/>
                <a:cs typeface="Dosis"/>
                <a:sym typeface="Dosis"/>
              </a:rPr>
              <a:t>Check - out customer has checked in but already departed</a:t>
            </a:r>
          </a:p>
          <a:p>
            <a:pPr marL="171450" indent="-171450" algn="just">
              <a:spcAft>
                <a:spcPts val="1200"/>
              </a:spcAft>
              <a:buFontTx/>
              <a:buChar char="-"/>
            </a:pPr>
            <a:r>
              <a:rPr lang="en-US" sz="1200" dirty="0">
                <a:solidFill>
                  <a:schemeClr val="dk1"/>
                </a:solidFill>
                <a:latin typeface="Dosis"/>
                <a:ea typeface="Dosis"/>
                <a:cs typeface="Dosis"/>
                <a:sym typeface="Dosis"/>
              </a:rPr>
              <a:t>No-show – customer did not check-in and did inform the hotel of the reason why</a:t>
            </a:r>
          </a:p>
          <a:p>
            <a:pPr marL="171450" indent="-171450" algn="just">
              <a:spcAft>
                <a:spcPts val="1200"/>
              </a:spcAft>
              <a:buFontTx/>
              <a:buChar char="-"/>
            </a:pPr>
            <a:endParaRPr lang="en-US" sz="1200" dirty="0">
              <a:solidFill>
                <a:schemeClr val="dk1"/>
              </a:solidFill>
              <a:latin typeface="Dosis"/>
              <a:ea typeface="Dosis"/>
              <a:cs typeface="Dosis"/>
              <a:sym typeface="Dosis"/>
            </a:endParaRPr>
          </a:p>
        </p:txBody>
      </p:sp>
      <p:sp>
        <p:nvSpPr>
          <p:cNvPr id="2" name="Google Shape;115;p27">
            <a:extLst>
              <a:ext uri="{FF2B5EF4-FFF2-40B4-BE49-F238E27FC236}">
                <a16:creationId xmlns:a16="http://schemas.microsoft.com/office/drawing/2014/main" id="{A8886C6B-1784-969A-846F-3DEBAAF2C2AD}"/>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extLst>
      <p:ext uri="{BB962C8B-B14F-4D97-AF65-F5344CB8AC3E}">
        <p14:creationId xmlns:p14="http://schemas.microsoft.com/office/powerpoint/2010/main" val="200522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Cleansing and Preprocessing</a:t>
            </a:r>
            <a:endParaRPr b="1" dirty="0"/>
          </a:p>
        </p:txBody>
      </p:sp>
      <p:pic>
        <p:nvPicPr>
          <p:cNvPr id="6" name="Picture 5">
            <a:extLst>
              <a:ext uri="{FF2B5EF4-FFF2-40B4-BE49-F238E27FC236}">
                <a16:creationId xmlns:a16="http://schemas.microsoft.com/office/drawing/2014/main" id="{33D80717-24F4-4F26-1D50-6E521789020B}"/>
              </a:ext>
            </a:extLst>
          </p:cNvPr>
          <p:cNvPicPr>
            <a:picLocks noChangeAspect="1"/>
          </p:cNvPicPr>
          <p:nvPr/>
        </p:nvPicPr>
        <p:blipFill>
          <a:blip r:embed="rId3"/>
          <a:stretch>
            <a:fillRect/>
          </a:stretch>
        </p:blipFill>
        <p:spPr>
          <a:xfrm>
            <a:off x="434067" y="910413"/>
            <a:ext cx="2831068" cy="3322674"/>
          </a:xfrm>
          <a:prstGeom prst="rect">
            <a:avLst/>
          </a:prstGeom>
        </p:spPr>
      </p:pic>
      <p:sp>
        <p:nvSpPr>
          <p:cNvPr id="7" name="Google Shape;108;p26">
            <a:extLst>
              <a:ext uri="{FF2B5EF4-FFF2-40B4-BE49-F238E27FC236}">
                <a16:creationId xmlns:a16="http://schemas.microsoft.com/office/drawing/2014/main" id="{9AFFE0C9-165D-521E-C7CC-258F4D2947FF}"/>
              </a:ext>
            </a:extLst>
          </p:cNvPr>
          <p:cNvSpPr txBox="1">
            <a:spLocks noGrp="1"/>
          </p:cNvSpPr>
          <p:nvPr>
            <p:ph type="body" idx="1"/>
          </p:nvPr>
        </p:nvSpPr>
        <p:spPr>
          <a:xfrm>
            <a:off x="3522732" y="837712"/>
            <a:ext cx="5041794" cy="2958112"/>
          </a:xfrm>
          <a:prstGeom prst="rect">
            <a:avLst/>
          </a:prstGeom>
        </p:spPr>
        <p:txBody>
          <a:bodyPr spcFirstLastPara="1" wrap="square" lIns="91425" tIns="91425" rIns="91425" bIns="91425" anchor="t" anchorCtr="0">
            <a:noAutofit/>
          </a:bodyPr>
          <a:lstStyle/>
          <a:p>
            <a:pPr marL="0" indent="0" algn="just">
              <a:spcAft>
                <a:spcPts val="1200"/>
              </a:spcAft>
              <a:buNone/>
            </a:pPr>
            <a:r>
              <a:rPr lang="en-US" sz="1200" b="1" dirty="0">
                <a:solidFill>
                  <a:schemeClr val="dk1"/>
                </a:solidFill>
                <a:latin typeface="Dosis"/>
                <a:ea typeface="Dosis"/>
                <a:cs typeface="Dosis"/>
                <a:sym typeface="Dosis"/>
              </a:rPr>
              <a:t>Dataset Information : </a:t>
            </a:r>
          </a:p>
          <a:p>
            <a:pPr marL="0" indent="0" algn="just">
              <a:spcAft>
                <a:spcPts val="1200"/>
              </a:spcAft>
              <a:buNone/>
            </a:pPr>
            <a:r>
              <a:rPr lang="en-US" sz="1200" dirty="0">
                <a:solidFill>
                  <a:schemeClr val="dk1"/>
                </a:solidFill>
                <a:latin typeface="Dosis"/>
                <a:ea typeface="Dosis"/>
                <a:cs typeface="Dosis"/>
                <a:sym typeface="Dosis"/>
              </a:rPr>
              <a:t>The dataset comprises 29 columns and 119,390 rows of data, featuring three types of data: int64, object, and float64. Notably, several columns contain missing values :</a:t>
            </a:r>
          </a:p>
          <a:p>
            <a:pPr marL="0" indent="0" algn="just">
              <a:spcAft>
                <a:spcPts val="1200"/>
              </a:spcAft>
              <a:buNone/>
            </a:pPr>
            <a:endParaRPr lang="en-US" sz="1200" dirty="0">
              <a:solidFill>
                <a:schemeClr val="dk1"/>
              </a:solidFill>
              <a:latin typeface="Dosis"/>
              <a:ea typeface="Dosis"/>
              <a:cs typeface="Dosis"/>
              <a:sym typeface="Dosis"/>
            </a:endParaRPr>
          </a:p>
          <a:p>
            <a:pPr marL="171450" indent="-171450" algn="just">
              <a:spcAft>
                <a:spcPts val="1200"/>
              </a:spcAft>
              <a:buFont typeface="Arial" panose="020B0604020202020204" pitchFamily="34" charset="0"/>
              <a:buChar char="•"/>
            </a:pPr>
            <a:r>
              <a:rPr lang="en-US" sz="1200" dirty="0">
                <a:solidFill>
                  <a:schemeClr val="dk1"/>
                </a:solidFill>
                <a:latin typeface="Dosis"/>
                <a:ea typeface="Dosis"/>
                <a:cs typeface="Dosis"/>
                <a:sym typeface="Dosis"/>
              </a:rPr>
              <a:t>Company : 94% null values, affecting 112,593 rows.</a:t>
            </a:r>
          </a:p>
          <a:p>
            <a:pPr marL="171450" indent="-171450" algn="just">
              <a:spcAft>
                <a:spcPts val="1200"/>
              </a:spcAft>
              <a:buFont typeface="Arial" panose="020B0604020202020204" pitchFamily="34" charset="0"/>
              <a:buChar char="•"/>
            </a:pPr>
            <a:r>
              <a:rPr lang="en-US" sz="1200" dirty="0">
                <a:solidFill>
                  <a:schemeClr val="dk1"/>
                </a:solidFill>
                <a:latin typeface="Dosis"/>
                <a:ea typeface="Dosis"/>
                <a:cs typeface="Dosis"/>
                <a:sym typeface="Dosis"/>
              </a:rPr>
              <a:t>agent : 13% null values, impacting 16,340 rows.</a:t>
            </a:r>
          </a:p>
          <a:p>
            <a:pPr marL="171450" indent="-171450" algn="just">
              <a:spcAft>
                <a:spcPts val="1200"/>
              </a:spcAft>
              <a:buFont typeface="Arial" panose="020B0604020202020204" pitchFamily="34" charset="0"/>
              <a:buChar char="•"/>
            </a:pPr>
            <a:r>
              <a:rPr lang="en-US" sz="1200" dirty="0">
                <a:solidFill>
                  <a:schemeClr val="dk1"/>
                </a:solidFill>
                <a:latin typeface="Dosis"/>
                <a:ea typeface="Dosis"/>
                <a:cs typeface="Dosis"/>
                <a:sym typeface="Dosis"/>
              </a:rPr>
              <a:t>City : 0.4% null values, affecting 488 rows.</a:t>
            </a:r>
          </a:p>
          <a:p>
            <a:pPr marL="171450" indent="-171450" algn="just">
              <a:spcAft>
                <a:spcPts val="1200"/>
              </a:spcAft>
              <a:buFont typeface="Arial" panose="020B0604020202020204" pitchFamily="34" charset="0"/>
              <a:buChar char="•"/>
            </a:pPr>
            <a:r>
              <a:rPr lang="en-US" sz="1200" dirty="0">
                <a:solidFill>
                  <a:schemeClr val="dk1"/>
                </a:solidFill>
                <a:latin typeface="Dosis"/>
                <a:ea typeface="Dosis"/>
                <a:cs typeface="Dosis"/>
                <a:sym typeface="Dosis"/>
              </a:rPr>
              <a:t>Children : contains 0.003% null values, impacting 4 rows.</a:t>
            </a:r>
          </a:p>
        </p:txBody>
      </p:sp>
      <p:sp>
        <p:nvSpPr>
          <p:cNvPr id="8" name="Google Shape;115;p27">
            <a:extLst>
              <a:ext uri="{FF2B5EF4-FFF2-40B4-BE49-F238E27FC236}">
                <a16:creationId xmlns:a16="http://schemas.microsoft.com/office/drawing/2014/main" id="{B2282867-F5EF-FFA6-E64E-5E7D72A1C224}"/>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4"/>
              </a:rPr>
              <a:t>here</a:t>
            </a:r>
            <a:r>
              <a:rPr lang="en-US" sz="1100" dirty="0">
                <a:solidFill>
                  <a:srgbClr val="000000"/>
                </a:solidFill>
              </a:rPr>
              <a:t>.</a:t>
            </a:r>
          </a:p>
        </p:txBody>
      </p:sp>
    </p:spTree>
    <p:extLst>
      <p:ext uri="{BB962C8B-B14F-4D97-AF65-F5344CB8AC3E}">
        <p14:creationId xmlns:p14="http://schemas.microsoft.com/office/powerpoint/2010/main" val="11239661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dirty="0"/>
              <a:t>Data Cleansing and Preprocessing</a:t>
            </a:r>
            <a:endParaRPr b="1" dirty="0"/>
          </a:p>
        </p:txBody>
      </p:sp>
      <p:grpSp>
        <p:nvGrpSpPr>
          <p:cNvPr id="23" name="Google Shape;8072;p75">
            <a:extLst>
              <a:ext uri="{FF2B5EF4-FFF2-40B4-BE49-F238E27FC236}">
                <a16:creationId xmlns:a16="http://schemas.microsoft.com/office/drawing/2014/main" id="{F6BDB0C8-956B-9078-B380-AFC56C4CCB38}"/>
              </a:ext>
            </a:extLst>
          </p:cNvPr>
          <p:cNvGrpSpPr/>
          <p:nvPr/>
        </p:nvGrpSpPr>
        <p:grpSpPr>
          <a:xfrm>
            <a:off x="1476210" y="1880282"/>
            <a:ext cx="6191579" cy="1467995"/>
            <a:chOff x="3512551" y="2358282"/>
            <a:chExt cx="1597032" cy="378649"/>
          </a:xfrm>
        </p:grpSpPr>
        <p:grpSp>
          <p:nvGrpSpPr>
            <p:cNvPr id="24" name="Google Shape;8073;p75">
              <a:extLst>
                <a:ext uri="{FF2B5EF4-FFF2-40B4-BE49-F238E27FC236}">
                  <a16:creationId xmlns:a16="http://schemas.microsoft.com/office/drawing/2014/main" id="{8069F2B0-2E96-9574-A98D-55BD084D6D7C}"/>
                </a:ext>
              </a:extLst>
            </p:cNvPr>
            <p:cNvGrpSpPr/>
            <p:nvPr/>
          </p:nvGrpSpPr>
          <p:grpSpPr>
            <a:xfrm>
              <a:off x="3738198" y="2553002"/>
              <a:ext cx="1145834" cy="117"/>
              <a:chOff x="3738198" y="2553002"/>
              <a:chExt cx="1145834" cy="117"/>
            </a:xfrm>
          </p:grpSpPr>
          <p:cxnSp>
            <p:nvCxnSpPr>
              <p:cNvPr id="41" name="Google Shape;8074;p75">
                <a:extLst>
                  <a:ext uri="{FF2B5EF4-FFF2-40B4-BE49-F238E27FC236}">
                    <a16:creationId xmlns:a16="http://schemas.microsoft.com/office/drawing/2014/main" id="{0FC3DA07-A480-6EE6-1F31-70E9D3CFE4E7}"/>
                  </a:ext>
                </a:extLst>
              </p:cNvPr>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42" name="Google Shape;8075;p75">
                <a:extLst>
                  <a:ext uri="{FF2B5EF4-FFF2-40B4-BE49-F238E27FC236}">
                    <a16:creationId xmlns:a16="http://schemas.microsoft.com/office/drawing/2014/main" id="{1BAB6C69-8A35-273B-3117-70EF21BB3869}"/>
                  </a:ext>
                </a:extLst>
              </p:cNvPr>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43" name="Google Shape;8076;p75">
                <a:extLst>
                  <a:ext uri="{FF2B5EF4-FFF2-40B4-BE49-F238E27FC236}">
                    <a16:creationId xmlns:a16="http://schemas.microsoft.com/office/drawing/2014/main" id="{08D20071-CD26-34AB-CE73-E08FFDF8CAE8}"/>
                  </a:ext>
                </a:extLst>
              </p:cNvPr>
              <p:cNvCxnSpPr>
                <a:stCxn id="30" idx="6"/>
                <a:endCxn id="39"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25" name="Google Shape;8079;p75">
              <a:extLst>
                <a:ext uri="{FF2B5EF4-FFF2-40B4-BE49-F238E27FC236}">
                  <a16:creationId xmlns:a16="http://schemas.microsoft.com/office/drawing/2014/main" id="{86F0AB6F-5CAA-E49B-07FA-24FD199A552F}"/>
                </a:ext>
              </a:extLst>
            </p:cNvPr>
            <p:cNvGrpSpPr/>
            <p:nvPr/>
          </p:nvGrpSpPr>
          <p:grpSpPr>
            <a:xfrm>
              <a:off x="3969644" y="2440153"/>
              <a:ext cx="225900" cy="296779"/>
              <a:chOff x="3969644" y="2440153"/>
              <a:chExt cx="225900" cy="296779"/>
            </a:xfrm>
          </p:grpSpPr>
          <p:cxnSp>
            <p:nvCxnSpPr>
              <p:cNvPr id="38" name="Google Shape;8080;p75">
                <a:extLst>
                  <a:ext uri="{FF2B5EF4-FFF2-40B4-BE49-F238E27FC236}">
                    <a16:creationId xmlns:a16="http://schemas.microsoft.com/office/drawing/2014/main" id="{2199C62D-F840-9AA7-C890-7DC29287A750}"/>
                  </a:ext>
                </a:extLst>
              </p:cNvPr>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39" name="Google Shape;8078;p75">
                <a:extLst>
                  <a:ext uri="{FF2B5EF4-FFF2-40B4-BE49-F238E27FC236}">
                    <a16:creationId xmlns:a16="http://schemas.microsoft.com/office/drawing/2014/main" id="{AEB86B12-3336-328D-5115-1004B1E62FB4}"/>
                  </a:ext>
                </a:extLst>
              </p:cNvPr>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081;p75">
                <a:extLst>
                  <a:ext uri="{FF2B5EF4-FFF2-40B4-BE49-F238E27FC236}">
                    <a16:creationId xmlns:a16="http://schemas.microsoft.com/office/drawing/2014/main" id="{AC24F9E8-5E76-BC31-1949-C7E742C21B36}"/>
                  </a:ext>
                </a:extLst>
              </p:cNvPr>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 name="Google Shape;8082;p75">
              <a:extLst>
                <a:ext uri="{FF2B5EF4-FFF2-40B4-BE49-F238E27FC236}">
                  <a16:creationId xmlns:a16="http://schemas.microsoft.com/office/drawing/2014/main" id="{C5050568-5EF9-7BDA-B11D-8010192906D8}"/>
                </a:ext>
              </a:extLst>
            </p:cNvPr>
            <p:cNvGrpSpPr/>
            <p:nvPr/>
          </p:nvGrpSpPr>
          <p:grpSpPr>
            <a:xfrm>
              <a:off x="4426818" y="2358282"/>
              <a:ext cx="225600" cy="307471"/>
              <a:chOff x="4426818" y="2358282"/>
              <a:chExt cx="225600" cy="307471"/>
            </a:xfrm>
          </p:grpSpPr>
          <p:cxnSp>
            <p:nvCxnSpPr>
              <p:cNvPr id="35" name="Google Shape;8083;p75">
                <a:extLst>
                  <a:ext uri="{FF2B5EF4-FFF2-40B4-BE49-F238E27FC236}">
                    <a16:creationId xmlns:a16="http://schemas.microsoft.com/office/drawing/2014/main" id="{E4372B2C-C4F1-E213-FEDD-225C7E973B03}"/>
                  </a:ext>
                </a:extLst>
              </p:cNvPr>
              <p:cNvCxnSpPr>
                <a:stCxn id="37"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36" name="Google Shape;8085;p75">
                <a:extLst>
                  <a:ext uri="{FF2B5EF4-FFF2-40B4-BE49-F238E27FC236}">
                    <a16:creationId xmlns:a16="http://schemas.microsoft.com/office/drawing/2014/main" id="{B210740E-0233-7A81-A0E3-07F04CE44C92}"/>
                  </a:ext>
                </a:extLst>
              </p:cNvPr>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084;p75">
                <a:extLst>
                  <a:ext uri="{FF2B5EF4-FFF2-40B4-BE49-F238E27FC236}">
                    <a16:creationId xmlns:a16="http://schemas.microsoft.com/office/drawing/2014/main" id="{44D98731-60B1-2244-001F-390FCA54CBD2}"/>
                  </a:ext>
                </a:extLst>
              </p:cNvPr>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 name="Google Shape;8086;p75">
              <a:extLst>
                <a:ext uri="{FF2B5EF4-FFF2-40B4-BE49-F238E27FC236}">
                  <a16:creationId xmlns:a16="http://schemas.microsoft.com/office/drawing/2014/main" id="{EE085C76-119B-0349-55F0-5B80CE44FE51}"/>
                </a:ext>
              </a:extLst>
            </p:cNvPr>
            <p:cNvGrpSpPr/>
            <p:nvPr/>
          </p:nvGrpSpPr>
          <p:grpSpPr>
            <a:xfrm>
              <a:off x="4883984" y="2440153"/>
              <a:ext cx="225600" cy="296479"/>
              <a:chOff x="4883984" y="2440153"/>
              <a:chExt cx="225600" cy="296479"/>
            </a:xfrm>
          </p:grpSpPr>
          <p:cxnSp>
            <p:nvCxnSpPr>
              <p:cNvPr id="32" name="Google Shape;8087;p75">
                <a:extLst>
                  <a:ext uri="{FF2B5EF4-FFF2-40B4-BE49-F238E27FC236}">
                    <a16:creationId xmlns:a16="http://schemas.microsoft.com/office/drawing/2014/main" id="{93F4E97D-022F-7EBE-394F-E11EC18A9C87}"/>
                  </a:ext>
                </a:extLst>
              </p:cNvPr>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33" name="Google Shape;8088;p75">
                <a:extLst>
                  <a:ext uri="{FF2B5EF4-FFF2-40B4-BE49-F238E27FC236}">
                    <a16:creationId xmlns:a16="http://schemas.microsoft.com/office/drawing/2014/main" id="{29ACBFB8-1296-837B-B5BC-241301CC0AF4}"/>
                  </a:ext>
                </a:extLst>
              </p:cNvPr>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089;p75">
                <a:extLst>
                  <a:ext uri="{FF2B5EF4-FFF2-40B4-BE49-F238E27FC236}">
                    <a16:creationId xmlns:a16="http://schemas.microsoft.com/office/drawing/2014/main" id="{BB2408FA-55DD-4F5C-FA20-1A559609CE64}"/>
                  </a:ext>
                </a:extLst>
              </p:cNvPr>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 name="Google Shape;8090;p75">
              <a:extLst>
                <a:ext uri="{FF2B5EF4-FFF2-40B4-BE49-F238E27FC236}">
                  <a16:creationId xmlns:a16="http://schemas.microsoft.com/office/drawing/2014/main" id="{345B50AE-4505-968E-50DB-4E89FF6504B7}"/>
                </a:ext>
              </a:extLst>
            </p:cNvPr>
            <p:cNvGrpSpPr/>
            <p:nvPr/>
          </p:nvGrpSpPr>
          <p:grpSpPr>
            <a:xfrm>
              <a:off x="3512551" y="2358356"/>
              <a:ext cx="225647" cy="307629"/>
              <a:chOff x="2182679" y="2005014"/>
              <a:chExt cx="792300" cy="1080158"/>
            </a:xfrm>
          </p:grpSpPr>
          <p:cxnSp>
            <p:nvCxnSpPr>
              <p:cNvPr id="29" name="Google Shape;8091;p75">
                <a:extLst>
                  <a:ext uri="{FF2B5EF4-FFF2-40B4-BE49-F238E27FC236}">
                    <a16:creationId xmlns:a16="http://schemas.microsoft.com/office/drawing/2014/main" id="{214AD802-14D5-C676-7022-9B99BCEE3319}"/>
                  </a:ext>
                </a:extLst>
              </p:cNvPr>
              <p:cNvCxnSpPr>
                <a:stCxn id="31"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30" name="Google Shape;8077;p75">
                <a:extLst>
                  <a:ext uri="{FF2B5EF4-FFF2-40B4-BE49-F238E27FC236}">
                    <a16:creationId xmlns:a16="http://schemas.microsoft.com/office/drawing/2014/main" id="{A5AE64AC-9C95-1F3F-FD44-FB7D459F80A9}"/>
                  </a:ext>
                </a:extLst>
              </p:cNvPr>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092;p75">
                <a:extLst>
                  <a:ext uri="{FF2B5EF4-FFF2-40B4-BE49-F238E27FC236}">
                    <a16:creationId xmlns:a16="http://schemas.microsoft.com/office/drawing/2014/main" id="{94A8D9BC-2D7E-F1D1-6E07-EB254A0DD1B9}"/>
                  </a:ext>
                </a:extLst>
              </p:cNvPr>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4" name="Google Shape;108;p26">
            <a:extLst>
              <a:ext uri="{FF2B5EF4-FFF2-40B4-BE49-F238E27FC236}">
                <a16:creationId xmlns:a16="http://schemas.microsoft.com/office/drawing/2014/main" id="{8DAB0DEB-6034-DB76-9F83-631BD474A45E}"/>
              </a:ext>
            </a:extLst>
          </p:cNvPr>
          <p:cNvSpPr txBox="1">
            <a:spLocks noGrp="1"/>
          </p:cNvSpPr>
          <p:nvPr>
            <p:ph type="body" idx="1"/>
          </p:nvPr>
        </p:nvSpPr>
        <p:spPr>
          <a:xfrm>
            <a:off x="1158049" y="3096647"/>
            <a:ext cx="1693782" cy="374324"/>
          </a:xfrm>
          <a:prstGeom prst="rect">
            <a:avLst/>
          </a:prstGeom>
        </p:spPr>
        <p:txBody>
          <a:bodyPr spcFirstLastPara="1" wrap="square" lIns="91425" tIns="91425" rIns="91425" bIns="91425" anchor="t" anchorCtr="0">
            <a:noAutofit/>
          </a:bodyPr>
          <a:lstStyle/>
          <a:p>
            <a:pPr marL="0" indent="0" algn="just">
              <a:spcAft>
                <a:spcPts val="1200"/>
              </a:spcAft>
              <a:buNone/>
            </a:pPr>
            <a:r>
              <a:rPr lang="en-US" sz="1200" b="1" dirty="0">
                <a:solidFill>
                  <a:schemeClr val="dk1"/>
                </a:solidFill>
                <a:latin typeface="Dosis"/>
                <a:ea typeface="Dosis"/>
                <a:cs typeface="Dosis"/>
                <a:sym typeface="Dosis"/>
              </a:rPr>
              <a:t>Handling Missing Values</a:t>
            </a:r>
            <a:endParaRPr lang="en-US" sz="1200" dirty="0">
              <a:solidFill>
                <a:schemeClr val="dk1"/>
              </a:solidFill>
              <a:latin typeface="Dosis"/>
              <a:ea typeface="Dosis"/>
              <a:cs typeface="Dosis"/>
              <a:sym typeface="Dosis"/>
            </a:endParaRPr>
          </a:p>
        </p:txBody>
      </p:sp>
      <p:sp>
        <p:nvSpPr>
          <p:cNvPr id="45" name="Google Shape;108;p26">
            <a:extLst>
              <a:ext uri="{FF2B5EF4-FFF2-40B4-BE49-F238E27FC236}">
                <a16:creationId xmlns:a16="http://schemas.microsoft.com/office/drawing/2014/main" id="{C265B375-49C1-2FBE-C56C-0E68258AD5B1}"/>
              </a:ext>
            </a:extLst>
          </p:cNvPr>
          <p:cNvSpPr txBox="1">
            <a:spLocks/>
          </p:cNvSpPr>
          <p:nvPr/>
        </p:nvSpPr>
        <p:spPr>
          <a:xfrm>
            <a:off x="2839079" y="1831564"/>
            <a:ext cx="1693782" cy="3743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just">
              <a:spcAft>
                <a:spcPts val="1200"/>
              </a:spcAft>
              <a:buFont typeface="Arial"/>
              <a:buNone/>
            </a:pPr>
            <a:r>
              <a:rPr lang="en-US" sz="1200" b="1" dirty="0">
                <a:solidFill>
                  <a:schemeClr val="dk1"/>
                </a:solidFill>
                <a:latin typeface="Dosis"/>
                <a:ea typeface="Dosis"/>
                <a:cs typeface="Dosis"/>
                <a:sym typeface="Dosis"/>
              </a:rPr>
              <a:t>Handling Invalid Values</a:t>
            </a:r>
            <a:endParaRPr lang="en-US" sz="1200" dirty="0">
              <a:solidFill>
                <a:schemeClr val="dk1"/>
              </a:solidFill>
              <a:latin typeface="Dosis"/>
              <a:ea typeface="Dosis"/>
              <a:cs typeface="Dosis"/>
              <a:sym typeface="Dosis"/>
            </a:endParaRPr>
          </a:p>
        </p:txBody>
      </p:sp>
      <p:sp>
        <p:nvSpPr>
          <p:cNvPr id="46" name="Google Shape;108;p26">
            <a:extLst>
              <a:ext uri="{FF2B5EF4-FFF2-40B4-BE49-F238E27FC236}">
                <a16:creationId xmlns:a16="http://schemas.microsoft.com/office/drawing/2014/main" id="{12F202EE-65E1-6553-D2A3-7B8C381D5959}"/>
              </a:ext>
            </a:extLst>
          </p:cNvPr>
          <p:cNvSpPr txBox="1">
            <a:spLocks/>
          </p:cNvSpPr>
          <p:nvPr/>
        </p:nvSpPr>
        <p:spPr>
          <a:xfrm>
            <a:off x="4581885" y="3109022"/>
            <a:ext cx="1879240" cy="3743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just">
              <a:spcAft>
                <a:spcPts val="1200"/>
              </a:spcAft>
              <a:buFont typeface="Arial"/>
              <a:buNone/>
            </a:pPr>
            <a:r>
              <a:rPr lang="en-US" sz="1200" b="1" dirty="0">
                <a:solidFill>
                  <a:schemeClr val="dk1"/>
                </a:solidFill>
                <a:latin typeface="Dosis"/>
                <a:ea typeface="Dosis"/>
                <a:cs typeface="Dosis"/>
                <a:sym typeface="Dosis"/>
              </a:rPr>
              <a:t>Handling Duplicated Values</a:t>
            </a:r>
            <a:endParaRPr lang="en-US" sz="1200" dirty="0">
              <a:solidFill>
                <a:schemeClr val="dk1"/>
              </a:solidFill>
              <a:latin typeface="Dosis"/>
              <a:ea typeface="Dosis"/>
              <a:cs typeface="Dosis"/>
              <a:sym typeface="Dosis"/>
            </a:endParaRPr>
          </a:p>
        </p:txBody>
      </p:sp>
      <p:sp>
        <p:nvSpPr>
          <p:cNvPr id="47" name="Google Shape;108;p26">
            <a:extLst>
              <a:ext uri="{FF2B5EF4-FFF2-40B4-BE49-F238E27FC236}">
                <a16:creationId xmlns:a16="http://schemas.microsoft.com/office/drawing/2014/main" id="{E7F1F183-335A-E172-A8AC-25BD7A83F028}"/>
              </a:ext>
            </a:extLst>
          </p:cNvPr>
          <p:cNvSpPr txBox="1">
            <a:spLocks/>
          </p:cNvSpPr>
          <p:nvPr/>
        </p:nvSpPr>
        <p:spPr>
          <a:xfrm>
            <a:off x="6461125" y="1831564"/>
            <a:ext cx="1737409" cy="37432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0" indent="0" algn="just">
              <a:spcAft>
                <a:spcPts val="1200"/>
              </a:spcAft>
              <a:buFont typeface="Arial"/>
              <a:buNone/>
            </a:pPr>
            <a:r>
              <a:rPr lang="en-US" sz="1200" b="1" dirty="0">
                <a:solidFill>
                  <a:schemeClr val="dk1"/>
                </a:solidFill>
                <a:latin typeface="Dosis"/>
                <a:ea typeface="Dosis"/>
                <a:cs typeface="Dosis"/>
                <a:sym typeface="Dosis"/>
              </a:rPr>
              <a:t>Transform &amp; Filter Data</a:t>
            </a:r>
            <a:endParaRPr lang="en-US" sz="1200" dirty="0">
              <a:solidFill>
                <a:schemeClr val="dk1"/>
              </a:solidFill>
              <a:latin typeface="Dosis"/>
              <a:ea typeface="Dosis"/>
              <a:cs typeface="Dosis"/>
              <a:sym typeface="Dosis"/>
            </a:endParaRPr>
          </a:p>
        </p:txBody>
      </p:sp>
      <p:sp>
        <p:nvSpPr>
          <p:cNvPr id="48" name="Google Shape;108;p26">
            <a:extLst>
              <a:ext uri="{FF2B5EF4-FFF2-40B4-BE49-F238E27FC236}">
                <a16:creationId xmlns:a16="http://schemas.microsoft.com/office/drawing/2014/main" id="{52A7BC3A-85DF-1320-2191-C404768994B4}"/>
              </a:ext>
            </a:extLst>
          </p:cNvPr>
          <p:cNvSpPr txBox="1">
            <a:spLocks/>
          </p:cNvSpPr>
          <p:nvPr/>
        </p:nvSpPr>
        <p:spPr>
          <a:xfrm>
            <a:off x="932507" y="896709"/>
            <a:ext cx="2144865" cy="107592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71450" indent="-171450">
              <a:spcAft>
                <a:spcPts val="1200"/>
              </a:spcAft>
              <a:buFontTx/>
              <a:buChar char="-"/>
            </a:pPr>
            <a:r>
              <a:rPr lang="en-US" sz="1200" dirty="0">
                <a:solidFill>
                  <a:schemeClr val="dk1"/>
                </a:solidFill>
                <a:latin typeface="Dosis"/>
                <a:ea typeface="Dosis"/>
                <a:cs typeface="Dosis"/>
                <a:sym typeface="Dosis"/>
              </a:rPr>
              <a:t>Imputation with 0 for company, agent, and children</a:t>
            </a:r>
          </a:p>
          <a:p>
            <a:pPr marL="171450" indent="-171450">
              <a:spcAft>
                <a:spcPts val="1200"/>
              </a:spcAft>
              <a:buFontTx/>
              <a:buChar char="-"/>
            </a:pPr>
            <a:r>
              <a:rPr lang="en-US" sz="1200" dirty="0">
                <a:solidFill>
                  <a:schemeClr val="dk1"/>
                </a:solidFill>
                <a:latin typeface="Dosis"/>
                <a:ea typeface="Dosis"/>
                <a:cs typeface="Dosis"/>
                <a:sym typeface="Dosis"/>
              </a:rPr>
              <a:t>Imputation with mode for city</a:t>
            </a:r>
          </a:p>
        </p:txBody>
      </p:sp>
      <p:sp>
        <p:nvSpPr>
          <p:cNvPr id="49" name="Google Shape;108;p26">
            <a:extLst>
              <a:ext uri="{FF2B5EF4-FFF2-40B4-BE49-F238E27FC236}">
                <a16:creationId xmlns:a16="http://schemas.microsoft.com/office/drawing/2014/main" id="{BB206780-83A2-7103-94A6-769B7A1FB1FD}"/>
              </a:ext>
            </a:extLst>
          </p:cNvPr>
          <p:cNvSpPr txBox="1">
            <a:spLocks/>
          </p:cNvSpPr>
          <p:nvPr/>
        </p:nvSpPr>
        <p:spPr>
          <a:xfrm>
            <a:off x="2589524" y="3428986"/>
            <a:ext cx="2317512" cy="1622874"/>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71450" indent="-171450">
              <a:spcAft>
                <a:spcPts val="1200"/>
              </a:spcAft>
              <a:buFontTx/>
              <a:buChar char="-"/>
            </a:pPr>
            <a:r>
              <a:rPr lang="en-US" sz="1200" dirty="0">
                <a:solidFill>
                  <a:schemeClr val="dk1"/>
                </a:solidFill>
                <a:latin typeface="Dosis"/>
                <a:ea typeface="Dosis"/>
                <a:cs typeface="Dosis"/>
                <a:sym typeface="Dosis"/>
              </a:rPr>
              <a:t>Transform for ‘undefined’ values in meal, </a:t>
            </a:r>
            <a:r>
              <a:rPr lang="en-US" sz="1200" dirty="0" err="1">
                <a:solidFill>
                  <a:schemeClr val="dk1"/>
                </a:solidFill>
                <a:latin typeface="Dosis"/>
                <a:ea typeface="Dosis"/>
                <a:cs typeface="Dosis"/>
                <a:sym typeface="Dosis"/>
              </a:rPr>
              <a:t>market_segment</a:t>
            </a:r>
            <a:r>
              <a:rPr lang="en-US" sz="1200" dirty="0">
                <a:solidFill>
                  <a:schemeClr val="dk1"/>
                </a:solidFill>
                <a:latin typeface="Dosis"/>
                <a:ea typeface="Dosis"/>
                <a:cs typeface="Dosis"/>
                <a:sym typeface="Dosis"/>
              </a:rPr>
              <a:t>, and </a:t>
            </a:r>
            <a:r>
              <a:rPr lang="en-US" sz="1200" dirty="0" err="1">
                <a:solidFill>
                  <a:schemeClr val="dk1"/>
                </a:solidFill>
                <a:latin typeface="Dosis"/>
                <a:ea typeface="Dosis"/>
                <a:cs typeface="Dosis"/>
                <a:sym typeface="Dosis"/>
              </a:rPr>
              <a:t>distribution_channel</a:t>
            </a:r>
            <a:endParaRPr lang="en-US" sz="1200" dirty="0">
              <a:solidFill>
                <a:schemeClr val="dk1"/>
              </a:solidFill>
              <a:latin typeface="Dosis"/>
              <a:ea typeface="Dosis"/>
              <a:cs typeface="Dosis"/>
              <a:sym typeface="Dosis"/>
            </a:endParaRPr>
          </a:p>
          <a:p>
            <a:pPr marL="171450" indent="-171450">
              <a:spcAft>
                <a:spcPts val="1200"/>
              </a:spcAft>
              <a:buFontTx/>
              <a:buChar char="-"/>
            </a:pPr>
            <a:r>
              <a:rPr lang="en-US" sz="1200" dirty="0">
                <a:solidFill>
                  <a:schemeClr val="dk1"/>
                </a:solidFill>
                <a:latin typeface="Dosis"/>
                <a:ea typeface="Dosis"/>
                <a:cs typeface="Dosis"/>
                <a:sym typeface="Dosis"/>
              </a:rPr>
              <a:t>meal </a:t>
            </a:r>
            <a:r>
              <a:rPr lang="en-US" sz="1200" dirty="0">
                <a:solidFill>
                  <a:schemeClr val="dk1"/>
                </a:solidFill>
                <a:latin typeface="Dosis"/>
                <a:ea typeface="Dosis"/>
                <a:cs typeface="Dosis"/>
                <a:sym typeface="Wingdings" panose="05000000000000000000" pitchFamily="2" charset="2"/>
              </a:rPr>
              <a:t> No Meal</a:t>
            </a:r>
            <a:r>
              <a:rPr lang="en-US" sz="1200" dirty="0">
                <a:solidFill>
                  <a:schemeClr val="dk1"/>
                </a:solidFill>
                <a:latin typeface="Dosis"/>
                <a:ea typeface="Dosis"/>
                <a:cs typeface="Dosis"/>
                <a:sym typeface="Dosis"/>
              </a:rPr>
              <a:t>, </a:t>
            </a:r>
            <a:r>
              <a:rPr lang="en-US" sz="1200" dirty="0" err="1">
                <a:solidFill>
                  <a:schemeClr val="dk1"/>
                </a:solidFill>
                <a:latin typeface="Dosis"/>
                <a:ea typeface="Dosis"/>
                <a:cs typeface="Dosis"/>
                <a:sym typeface="Dosis"/>
              </a:rPr>
              <a:t>market_segment</a:t>
            </a:r>
            <a:r>
              <a:rPr lang="en-US" sz="1200" dirty="0">
                <a:solidFill>
                  <a:schemeClr val="dk1"/>
                </a:solidFill>
                <a:latin typeface="Dosis"/>
                <a:ea typeface="Dosis"/>
                <a:cs typeface="Dosis"/>
                <a:sym typeface="Dosis"/>
              </a:rPr>
              <a:t> </a:t>
            </a:r>
            <a:r>
              <a:rPr lang="en-US" sz="1200" dirty="0">
                <a:solidFill>
                  <a:schemeClr val="dk1"/>
                </a:solidFill>
                <a:latin typeface="Dosis"/>
                <a:ea typeface="Dosis"/>
                <a:cs typeface="Dosis"/>
                <a:sym typeface="Wingdings" panose="05000000000000000000" pitchFamily="2" charset="2"/>
              </a:rPr>
              <a:t></a:t>
            </a:r>
            <a:r>
              <a:rPr lang="en-US" sz="1200" dirty="0">
                <a:solidFill>
                  <a:schemeClr val="dk1"/>
                </a:solidFill>
                <a:latin typeface="Dosis"/>
                <a:ea typeface="Dosis"/>
                <a:cs typeface="Dosis"/>
                <a:sym typeface="Dosis"/>
              </a:rPr>
              <a:t> Online TA, </a:t>
            </a:r>
            <a:r>
              <a:rPr lang="en-US" sz="1200" dirty="0" err="1">
                <a:solidFill>
                  <a:schemeClr val="dk1"/>
                </a:solidFill>
                <a:latin typeface="Dosis"/>
                <a:ea typeface="Dosis"/>
                <a:cs typeface="Dosis"/>
                <a:sym typeface="Dosis"/>
              </a:rPr>
              <a:t>distribution_channel</a:t>
            </a:r>
            <a:r>
              <a:rPr lang="en-US" sz="1200" dirty="0">
                <a:solidFill>
                  <a:schemeClr val="dk1"/>
                </a:solidFill>
                <a:latin typeface="Dosis"/>
                <a:ea typeface="Dosis"/>
                <a:cs typeface="Dosis"/>
                <a:sym typeface="Dosis"/>
              </a:rPr>
              <a:t> </a:t>
            </a:r>
            <a:r>
              <a:rPr lang="en-US" sz="1200" dirty="0">
                <a:solidFill>
                  <a:schemeClr val="dk1"/>
                </a:solidFill>
                <a:latin typeface="Dosis"/>
                <a:ea typeface="Dosis"/>
                <a:cs typeface="Dosis"/>
                <a:sym typeface="Wingdings" panose="05000000000000000000" pitchFamily="2" charset="2"/>
              </a:rPr>
              <a:t> TA/TO</a:t>
            </a:r>
            <a:r>
              <a:rPr lang="en-US" sz="1200" dirty="0">
                <a:solidFill>
                  <a:schemeClr val="dk1"/>
                </a:solidFill>
                <a:latin typeface="Dosis"/>
                <a:ea typeface="Dosis"/>
                <a:cs typeface="Dosis"/>
                <a:sym typeface="Dosis"/>
              </a:rPr>
              <a:t>	</a:t>
            </a:r>
            <a:endParaRPr lang="en-US" sz="1200" dirty="0">
              <a:solidFill>
                <a:schemeClr val="dk1"/>
              </a:solidFill>
              <a:latin typeface="Dosis"/>
              <a:ea typeface="Dosis"/>
              <a:cs typeface="Dosis"/>
              <a:sym typeface="Wingdings" panose="05000000000000000000" pitchFamily="2" charset="2"/>
            </a:endParaRPr>
          </a:p>
        </p:txBody>
      </p:sp>
      <p:sp>
        <p:nvSpPr>
          <p:cNvPr id="50" name="Google Shape;108;p26">
            <a:extLst>
              <a:ext uri="{FF2B5EF4-FFF2-40B4-BE49-F238E27FC236}">
                <a16:creationId xmlns:a16="http://schemas.microsoft.com/office/drawing/2014/main" id="{4316583F-9E7A-8877-D783-F9FDED4436E2}"/>
              </a:ext>
            </a:extLst>
          </p:cNvPr>
          <p:cNvSpPr txBox="1">
            <a:spLocks/>
          </p:cNvSpPr>
          <p:nvPr/>
        </p:nvSpPr>
        <p:spPr>
          <a:xfrm>
            <a:off x="4362749" y="767167"/>
            <a:ext cx="2317512" cy="101304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71450" indent="-171450">
              <a:spcAft>
                <a:spcPts val="1200"/>
              </a:spcAft>
              <a:buFontTx/>
              <a:buChar char="-"/>
            </a:pPr>
            <a:r>
              <a:rPr lang="en-US" sz="1200" dirty="0">
                <a:solidFill>
                  <a:schemeClr val="dk1"/>
                </a:solidFill>
                <a:latin typeface="Dosis"/>
                <a:ea typeface="Dosis"/>
                <a:cs typeface="Dosis"/>
                <a:sym typeface="Dosis"/>
              </a:rPr>
              <a:t>Duplicate rows will not be dropped due to not having the unique identifier that we can rely on like customer ID or order ID</a:t>
            </a:r>
          </a:p>
        </p:txBody>
      </p:sp>
      <p:sp>
        <p:nvSpPr>
          <p:cNvPr id="51" name="Google Shape;108;p26">
            <a:extLst>
              <a:ext uri="{FF2B5EF4-FFF2-40B4-BE49-F238E27FC236}">
                <a16:creationId xmlns:a16="http://schemas.microsoft.com/office/drawing/2014/main" id="{DBC0E777-EB97-AA99-7674-3A7F8847EF03}"/>
              </a:ext>
            </a:extLst>
          </p:cNvPr>
          <p:cNvSpPr txBox="1">
            <a:spLocks/>
          </p:cNvSpPr>
          <p:nvPr/>
        </p:nvSpPr>
        <p:spPr>
          <a:xfrm>
            <a:off x="6338511" y="3434828"/>
            <a:ext cx="2317512" cy="785846"/>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15000"/>
              </a:lnSpc>
              <a:spcBef>
                <a:spcPts val="0"/>
              </a:spcBef>
              <a:spcAft>
                <a:spcPts val="0"/>
              </a:spcAft>
              <a:buClr>
                <a:schemeClr val="dk2"/>
              </a:buClr>
              <a:buSzPts val="1800"/>
              <a:buFont typeface="Arial"/>
              <a:buChar char="●"/>
              <a:defRPr sz="1800" b="0" i="0" u="none" strike="noStrike" cap="none">
                <a:solidFill>
                  <a:schemeClr val="dk2"/>
                </a:solidFill>
                <a:latin typeface="Arial"/>
                <a:ea typeface="Arial"/>
                <a:cs typeface="Arial"/>
                <a:sym typeface="Arial"/>
              </a:defRPr>
            </a:lvl1pPr>
            <a:lvl2pPr marL="914400" marR="0" lvl="1"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2pPr>
            <a:lvl3pPr marL="1371600" marR="0" lvl="2"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3pPr>
            <a:lvl4pPr marL="1828800" marR="0" lvl="3"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4pPr>
            <a:lvl5pPr marL="2286000" marR="0" lvl="4"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5pPr>
            <a:lvl6pPr marL="2743200" marR="0" lvl="5"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6pPr>
            <a:lvl7pPr marL="3200400" marR="0" lvl="6"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7pPr>
            <a:lvl8pPr marL="3657600" marR="0" lvl="7"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8pPr>
            <a:lvl9pPr marL="4114800" marR="0" lvl="8" indent="-317500" algn="l" rtl="0">
              <a:lnSpc>
                <a:spcPct val="115000"/>
              </a:lnSpc>
              <a:spcBef>
                <a:spcPts val="0"/>
              </a:spcBef>
              <a:spcAft>
                <a:spcPts val="0"/>
              </a:spcAft>
              <a:buClr>
                <a:schemeClr val="dk2"/>
              </a:buClr>
              <a:buSzPts val="1400"/>
              <a:buFont typeface="Arial"/>
              <a:buChar char="■"/>
              <a:defRPr sz="1400" b="0" i="0" u="none" strike="noStrike" cap="none">
                <a:solidFill>
                  <a:schemeClr val="dk2"/>
                </a:solidFill>
                <a:latin typeface="Arial"/>
                <a:ea typeface="Arial"/>
                <a:cs typeface="Arial"/>
                <a:sym typeface="Arial"/>
              </a:defRPr>
            </a:lvl9pPr>
          </a:lstStyle>
          <a:p>
            <a:pPr marL="171450" indent="-171450">
              <a:spcAft>
                <a:spcPts val="1200"/>
              </a:spcAft>
              <a:buFontTx/>
              <a:buChar char="-"/>
            </a:pPr>
            <a:r>
              <a:rPr lang="en-US" sz="1200" dirty="0">
                <a:solidFill>
                  <a:schemeClr val="dk1"/>
                </a:solidFill>
                <a:latin typeface="Dosis"/>
                <a:ea typeface="Dosis"/>
                <a:cs typeface="Dosis"/>
                <a:sym typeface="Dosis"/>
              </a:rPr>
              <a:t>Filtering by total guest (number of guest &lt;=0), </a:t>
            </a:r>
            <a:r>
              <a:rPr lang="en-US" sz="1200" dirty="0" err="1">
                <a:solidFill>
                  <a:schemeClr val="dk1"/>
                </a:solidFill>
                <a:latin typeface="Dosis"/>
                <a:ea typeface="Dosis"/>
                <a:cs typeface="Dosis"/>
                <a:sym typeface="Dosis"/>
              </a:rPr>
              <a:t>stay_duration</a:t>
            </a:r>
            <a:r>
              <a:rPr lang="en-US" sz="1200" dirty="0">
                <a:solidFill>
                  <a:schemeClr val="dk1"/>
                </a:solidFill>
                <a:latin typeface="Dosis"/>
                <a:ea typeface="Dosis"/>
                <a:cs typeface="Dosis"/>
                <a:sym typeface="Dosis"/>
              </a:rPr>
              <a:t> (night duration &lt; 0), and ADR &lt; 0 (drop due to calculation error)</a:t>
            </a:r>
          </a:p>
        </p:txBody>
      </p:sp>
      <p:sp>
        <p:nvSpPr>
          <p:cNvPr id="52" name="Google Shape;115;p27">
            <a:extLst>
              <a:ext uri="{FF2B5EF4-FFF2-40B4-BE49-F238E27FC236}">
                <a16:creationId xmlns:a16="http://schemas.microsoft.com/office/drawing/2014/main" id="{E3712C39-9372-90E2-39C8-54C354860F21}"/>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extLst>
      <p:ext uri="{BB962C8B-B14F-4D97-AF65-F5344CB8AC3E}">
        <p14:creationId xmlns:p14="http://schemas.microsoft.com/office/powerpoint/2010/main" val="3209790461"/>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199</TotalTime>
  <Words>1266</Words>
  <Application>Microsoft Office PowerPoint</Application>
  <PresentationFormat>On-screen Show (16:9)</PresentationFormat>
  <Paragraphs>82</Paragraphs>
  <Slides>8</Slides>
  <Notes>8</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8</vt:i4>
      </vt:variant>
    </vt:vector>
  </HeadingPairs>
  <TitlesOfParts>
    <vt:vector size="13" baseType="lpstr">
      <vt:lpstr>Roboto</vt:lpstr>
      <vt:lpstr>Arial</vt:lpstr>
      <vt:lpstr>Dosis</vt:lpstr>
      <vt:lpstr>Simple Light</vt:lpstr>
      <vt:lpstr>Simple Light</vt:lpstr>
      <vt:lpstr>Investigate Business Hotel using Data Visualization </vt:lpstr>
      <vt:lpstr>Project Overview</vt:lpstr>
      <vt:lpstr>Data Description</vt:lpstr>
      <vt:lpstr>Data Description</vt:lpstr>
      <vt:lpstr>Data Description</vt:lpstr>
      <vt:lpstr>Data Description</vt:lpstr>
      <vt:lpstr>Data Cleansing and Preprocessing</vt:lpstr>
      <vt:lpstr>Data Cleansing and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Investigate Business Hotel using Data Visualization </dc:title>
  <cp:lastModifiedBy>Cikal Merdeka</cp:lastModifiedBy>
  <cp:revision>28</cp:revision>
  <dcterms:modified xsi:type="dcterms:W3CDTF">2024-04-11T12:20:50Z</dcterms:modified>
</cp:coreProperties>
</file>